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handoutMasterIdLst>
    <p:handoutMasterId r:id="rId32"/>
  </p:handoutMasterIdLst>
  <p:sldIdLst>
    <p:sldId id="402" r:id="rId5"/>
    <p:sldId id="380" r:id="rId6"/>
    <p:sldId id="381" r:id="rId7"/>
    <p:sldId id="382" r:id="rId8"/>
    <p:sldId id="383" r:id="rId9"/>
    <p:sldId id="384" r:id="rId10"/>
    <p:sldId id="390" r:id="rId11"/>
    <p:sldId id="415" r:id="rId12"/>
    <p:sldId id="411" r:id="rId13"/>
    <p:sldId id="399" r:id="rId14"/>
    <p:sldId id="410" r:id="rId15"/>
    <p:sldId id="403" r:id="rId16"/>
    <p:sldId id="407" r:id="rId17"/>
    <p:sldId id="408" r:id="rId18"/>
    <p:sldId id="409" r:id="rId19"/>
    <p:sldId id="406" r:id="rId20"/>
    <p:sldId id="385" r:id="rId21"/>
    <p:sldId id="386" r:id="rId22"/>
    <p:sldId id="387" r:id="rId23"/>
    <p:sldId id="388" r:id="rId24"/>
    <p:sldId id="412" r:id="rId25"/>
    <p:sldId id="413" r:id="rId26"/>
    <p:sldId id="414" r:id="rId27"/>
    <p:sldId id="391" r:id="rId28"/>
    <p:sldId id="401" r:id="rId29"/>
    <p:sldId id="361" r:id="rId3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account" initials="Ma" lastIdx="48" clrIdx="0">
    <p:extLst>
      <p:ext uri="{19B8F6BF-5375-455C-9EA6-DF929625EA0E}">
        <p15:presenceInfo xmlns:p15="http://schemas.microsoft.com/office/powerpoint/2012/main" userId="30e47a775f9f5e0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000000"/>
    <a:srgbClr val="0465B2"/>
    <a:srgbClr val="F8A51B"/>
    <a:srgbClr val="3A2D7D"/>
    <a:srgbClr val="392D7D"/>
    <a:srgbClr val="ED403C"/>
    <a:srgbClr val="57C3C3"/>
    <a:srgbClr val="F0F0F0"/>
    <a:srgbClr val="E6E3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9" autoAdjust="0"/>
    <p:restoredTop sz="86450" autoAdjust="0"/>
  </p:normalViewPr>
  <p:slideViewPr>
    <p:cSldViewPr>
      <p:cViewPr varScale="1">
        <p:scale>
          <a:sx n="80" d="100"/>
          <a:sy n="80" d="100"/>
        </p:scale>
        <p:origin x="596" y="5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80" d="100"/>
          <a:sy n="80" d="100"/>
        </p:scale>
        <p:origin x="294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01CED9-618E-4CDD-92B1-0559EB34A24A}" type="datetimeFigureOut">
              <a:rPr lang="en-US" smtClean="0"/>
              <a:t>1/18/2023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133A74-58AF-4296-8A69-DEFA75494643}" type="slidenum">
              <a:rPr lang="en-US" smtClean="0"/>
              <a:t>‹#›</a:t>
            </a:fld>
            <a:endParaRPr lang="en-US"/>
          </a:p>
        </p:txBody>
      </p:sp>
    </p:spTree>
    <p:extLst>
      <p:ext uri="{BB962C8B-B14F-4D97-AF65-F5344CB8AC3E}">
        <p14:creationId xmlns:p14="http://schemas.microsoft.com/office/powerpoint/2010/main" val="40824417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1B6127-7B3C-4F6F-8A09-A9D358719673}" type="datetimeFigureOut">
              <a:rPr lang="en-US" smtClean="0"/>
              <a:t>1/18/2023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84F59DE-F1BC-4AB8-B180-D7E04AA0D534}" type="slidenum">
              <a:rPr lang="en-US" smtClean="0"/>
              <a:t>‹#›</a:t>
            </a:fld>
            <a:endParaRPr lang="en-US"/>
          </a:p>
        </p:txBody>
      </p:sp>
    </p:spTree>
    <p:extLst>
      <p:ext uri="{BB962C8B-B14F-4D97-AF65-F5344CB8AC3E}">
        <p14:creationId xmlns:p14="http://schemas.microsoft.com/office/powerpoint/2010/main" val="1910080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4F59DE-F1BC-4AB8-B180-D7E04AA0D534}" type="slidenum">
              <a:rPr lang="en-US" smtClean="0"/>
              <a:t>12</a:t>
            </a:fld>
            <a:endParaRPr lang="en-US"/>
          </a:p>
        </p:txBody>
      </p:sp>
    </p:spTree>
    <p:extLst>
      <p:ext uri="{BB962C8B-B14F-4D97-AF65-F5344CB8AC3E}">
        <p14:creationId xmlns:p14="http://schemas.microsoft.com/office/powerpoint/2010/main" val="1487645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4F59DE-F1BC-4AB8-B180-D7E04AA0D534}" type="slidenum">
              <a:rPr lang="en-US" smtClean="0"/>
              <a:t>24</a:t>
            </a:fld>
            <a:endParaRPr lang="en-US"/>
          </a:p>
        </p:txBody>
      </p:sp>
    </p:spTree>
    <p:extLst>
      <p:ext uri="{BB962C8B-B14F-4D97-AF65-F5344CB8AC3E}">
        <p14:creationId xmlns:p14="http://schemas.microsoft.com/office/powerpoint/2010/main" val="863710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1" dirty="0"/>
          </a:p>
        </p:txBody>
      </p:sp>
      <p:sp>
        <p:nvSpPr>
          <p:cNvPr id="4" name="Slide Number Placeholder 3"/>
          <p:cNvSpPr>
            <a:spLocks noGrp="1"/>
          </p:cNvSpPr>
          <p:nvPr>
            <p:ph type="sldNum" sz="quarter" idx="10"/>
          </p:nvPr>
        </p:nvSpPr>
        <p:spPr/>
        <p:txBody>
          <a:bodyPr/>
          <a:lstStyle/>
          <a:p>
            <a:fld id="{C84F59DE-F1BC-4AB8-B180-D7E04AA0D534}" type="slidenum">
              <a:rPr lang="en-US" smtClean="0"/>
              <a:t>26</a:t>
            </a:fld>
            <a:endParaRPr lang="en-US"/>
          </a:p>
        </p:txBody>
      </p:sp>
    </p:spTree>
    <p:extLst>
      <p:ext uri="{BB962C8B-B14F-4D97-AF65-F5344CB8AC3E}">
        <p14:creationId xmlns:p14="http://schemas.microsoft.com/office/powerpoint/2010/main" val="36586703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3A2D7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IN"/>
          </a:p>
        </p:txBody>
      </p:sp>
      <p:sp>
        <p:nvSpPr>
          <p:cNvPr id="3" name="Date Placeholder 2"/>
          <p:cNvSpPr>
            <a:spLocks noGrp="1"/>
          </p:cNvSpPr>
          <p:nvPr>
            <p:ph type="dt" sz="half" idx="10"/>
          </p:nvPr>
        </p:nvSpPr>
        <p:spPr/>
        <p:txBody>
          <a:bodyPr/>
          <a:lstStyle>
            <a:lvl1pPr>
              <a:defRPr>
                <a:solidFill>
                  <a:schemeClr val="bg1"/>
                </a:solidFill>
              </a:defRPr>
            </a:lvl1pPr>
          </a:lstStyle>
          <a:p>
            <a:fld id="{1668A05B-E115-4B74-8478-7F2E8E4F2696}" type="datetimeFigureOut">
              <a:rPr lang="en-US" smtClean="0"/>
              <a:pPr/>
              <a:t>1/18/2023</a:t>
            </a:fld>
            <a:endParaRPr lang="en-US"/>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8AAD3E82-9297-4287-8AA8-3013070FE881}" type="slidenum">
              <a:rPr lang="en-US" smtClean="0"/>
              <a:pPr/>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85824" y="971550"/>
            <a:ext cx="5058176" cy="4171950"/>
          </a:xfrm>
          <a:prstGeom prst="rect">
            <a:avLst/>
          </a:prstGeom>
        </p:spPr>
      </p:pic>
    </p:spTree>
    <p:extLst>
      <p:ext uri="{BB962C8B-B14F-4D97-AF65-F5344CB8AC3E}">
        <p14:creationId xmlns:p14="http://schemas.microsoft.com/office/powerpoint/2010/main" val="2571092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668A05B-E115-4B74-8478-7F2E8E4F2696}"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AD3E82-9297-4287-8AA8-3013070FE881}" type="slidenum">
              <a:rPr lang="en-US" smtClean="0"/>
              <a:t>‹#›</a:t>
            </a:fld>
            <a:endParaRPr lang="en-US"/>
          </a:p>
        </p:txBody>
      </p:sp>
    </p:spTree>
    <p:extLst>
      <p:ext uri="{BB962C8B-B14F-4D97-AF65-F5344CB8AC3E}">
        <p14:creationId xmlns:p14="http://schemas.microsoft.com/office/powerpoint/2010/main" val="4049169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668A05B-E115-4B74-8478-7F2E8E4F2696}" type="datetimeFigureOut">
              <a:rPr lang="en-US" smtClean="0"/>
              <a:t>1/18/2023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AD3E82-9297-4287-8AA8-3013070FE881}" type="slidenum">
              <a:rPr lang="en-US" smtClean="0"/>
              <a:t>‹#›</a:t>
            </a:fld>
            <a:endParaRPr lang="en-US"/>
          </a:p>
        </p:txBody>
      </p:sp>
    </p:spTree>
    <p:extLst>
      <p:ext uri="{BB962C8B-B14F-4D97-AF65-F5344CB8AC3E}">
        <p14:creationId xmlns:p14="http://schemas.microsoft.com/office/powerpoint/2010/main" val="1778227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668A05B-E115-4B74-8478-7F2E8E4F2696}" type="datetimeFigureOut">
              <a:rPr lang="en-US" smtClean="0"/>
              <a:t>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AD3E82-9297-4287-8AA8-3013070FE881}" type="slidenum">
              <a:rPr lang="en-US" smtClean="0"/>
              <a:t>‹#›</a:t>
            </a:fld>
            <a:endParaRPr lang="en-US"/>
          </a:p>
        </p:txBody>
      </p:sp>
    </p:spTree>
    <p:extLst>
      <p:ext uri="{BB962C8B-B14F-4D97-AF65-F5344CB8AC3E}">
        <p14:creationId xmlns:p14="http://schemas.microsoft.com/office/powerpoint/2010/main" val="23712733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68A05B-E115-4B74-8478-7F2E8E4F2696}"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AD3E82-9297-4287-8AA8-3013070FE881}" type="slidenum">
              <a:rPr lang="en-US" smtClean="0"/>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11869" y="580635"/>
            <a:ext cx="5532131" cy="4562865"/>
          </a:xfrm>
          <a:prstGeom prst="rect">
            <a:avLst/>
          </a:prstGeom>
        </p:spPr>
      </p:pic>
    </p:spTree>
    <p:extLst>
      <p:ext uri="{BB962C8B-B14F-4D97-AF65-F5344CB8AC3E}">
        <p14:creationId xmlns:p14="http://schemas.microsoft.com/office/powerpoint/2010/main" val="41619103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7_Blank">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11869" y="580635"/>
            <a:ext cx="5532131" cy="45628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32050" y="3277903"/>
            <a:ext cx="1733549" cy="1997643"/>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 y="-17172"/>
            <a:ext cx="1447799" cy="1668361"/>
          </a:xfrm>
          <a:prstGeom prst="rect">
            <a:avLst/>
          </a:prstGeom>
        </p:spPr>
      </p:pic>
      <p:pic>
        <p:nvPicPr>
          <p:cNvPr id="9" name="Picture 8"/>
          <p:cNvPicPr>
            <a:picLocks noChangeAspect="1"/>
          </p:cNvPicPr>
          <p:nvPr userDrawn="1"/>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16200000">
            <a:off x="5878342" y="1877841"/>
            <a:ext cx="5143501" cy="1387815"/>
          </a:xfrm>
          <a:prstGeom prst="rect">
            <a:avLst/>
          </a:prstGeom>
        </p:spPr>
      </p:pic>
      <p:sp>
        <p:nvSpPr>
          <p:cNvPr id="2" name="Date Placeholder 1"/>
          <p:cNvSpPr>
            <a:spLocks noGrp="1"/>
          </p:cNvSpPr>
          <p:nvPr>
            <p:ph type="dt" sz="half" idx="10"/>
          </p:nvPr>
        </p:nvSpPr>
        <p:spPr/>
        <p:txBody>
          <a:bodyPr/>
          <a:lstStyle/>
          <a:p>
            <a:fld id="{1668A05B-E115-4B74-8478-7F2E8E4F2696}"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AD3E82-9297-4287-8AA8-3013070FE881}" type="slidenum">
              <a:rPr lang="en-US" smtClean="0"/>
              <a:t>‹#›</a:t>
            </a:fld>
            <a:endParaRPr lang="en-US"/>
          </a:p>
        </p:txBody>
      </p:sp>
    </p:spTree>
    <p:extLst>
      <p:ext uri="{BB962C8B-B14F-4D97-AF65-F5344CB8AC3E}">
        <p14:creationId xmlns:p14="http://schemas.microsoft.com/office/powerpoint/2010/main" val="18539472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68A05B-E115-4B74-8478-7F2E8E4F2696}"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AD3E82-9297-4287-8AA8-3013070FE881}"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7278404" y="3277904"/>
            <a:ext cx="1733549" cy="199764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17172"/>
            <a:ext cx="1447799" cy="1668361"/>
          </a:xfrm>
          <a:prstGeom prst="rect">
            <a:avLst/>
          </a:prstGeom>
        </p:spPr>
      </p:pic>
    </p:spTree>
    <p:extLst>
      <p:ext uri="{BB962C8B-B14F-4D97-AF65-F5344CB8AC3E}">
        <p14:creationId xmlns:p14="http://schemas.microsoft.com/office/powerpoint/2010/main" val="350860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9" name="Picture 2" descr="E:\NSEIT\ref\nsei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1921" y="209550"/>
            <a:ext cx="883479" cy="3810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1668A05B-E115-4B74-8478-7F2E8E4F2696}"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AD3E82-9297-4287-8AA8-3013070FE881}" type="slidenum">
              <a:rPr lang="en-US" smtClean="0"/>
              <a:t>‹#›</a:t>
            </a:fld>
            <a:endParaRPr lang="en-US"/>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43378" y="3917309"/>
            <a:ext cx="798570" cy="1224844"/>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6200000" flipV="1">
            <a:off x="171671" y="-171669"/>
            <a:ext cx="643203" cy="986542"/>
          </a:xfrm>
          <a:prstGeom prst="rect">
            <a:avLst/>
          </a:prstGeom>
        </p:spPr>
      </p:pic>
    </p:spTree>
    <p:extLst>
      <p:ext uri="{BB962C8B-B14F-4D97-AF65-F5344CB8AC3E}">
        <p14:creationId xmlns:p14="http://schemas.microsoft.com/office/powerpoint/2010/main" val="1047002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6_Blank">
    <p:spTree>
      <p:nvGrpSpPr>
        <p:cNvPr id="1" name=""/>
        <p:cNvGrpSpPr/>
        <p:nvPr/>
      </p:nvGrpSpPr>
      <p:grpSpPr>
        <a:xfrm>
          <a:off x="0" y="0"/>
          <a:ext cx="0" cy="0"/>
          <a:chOff x="0" y="0"/>
          <a:chExt cx="0" cy="0"/>
        </a:xfrm>
      </p:grpSpPr>
      <p:pic>
        <p:nvPicPr>
          <p:cNvPr id="9" name="Picture 2" descr="E:\NSEIT\ref\nsei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1921" y="209550"/>
            <a:ext cx="883479" cy="381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43378" y="3917309"/>
            <a:ext cx="798570" cy="1224844"/>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6200000" flipV="1">
            <a:off x="171671" y="-171669"/>
            <a:ext cx="643203" cy="986542"/>
          </a:xfrm>
          <a:prstGeom prst="rect">
            <a:avLst/>
          </a:prstGeom>
        </p:spPr>
      </p:pic>
      <p:sp>
        <p:nvSpPr>
          <p:cNvPr id="8" name="Rectangle 7"/>
          <p:cNvSpPr/>
          <p:nvPr userDrawn="1"/>
        </p:nvSpPr>
        <p:spPr>
          <a:xfrm>
            <a:off x="0" y="0"/>
            <a:ext cx="3882326" cy="51435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1668A05B-E115-4B74-8478-7F2E8E4F2696}"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AD3E82-9297-4287-8AA8-3013070FE881}" type="slidenum">
              <a:rPr lang="en-US" smtClean="0"/>
              <a:t>‹#›</a:t>
            </a:fld>
            <a:endParaRPr lang="en-US"/>
          </a:p>
        </p:txBody>
      </p:sp>
    </p:spTree>
    <p:extLst>
      <p:ext uri="{BB962C8B-B14F-4D97-AF65-F5344CB8AC3E}">
        <p14:creationId xmlns:p14="http://schemas.microsoft.com/office/powerpoint/2010/main" val="36884780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5_Blank">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43378" y="3917309"/>
            <a:ext cx="798570" cy="1224844"/>
          </a:xfrm>
          <a:prstGeom prst="rect">
            <a:avLst/>
          </a:prstGeom>
        </p:spPr>
      </p:pic>
      <p:sp>
        <p:nvSpPr>
          <p:cNvPr id="8" name="직사각형 26">
            <a:extLst>
              <a:ext uri="{FF2B5EF4-FFF2-40B4-BE49-F238E27FC236}">
                <a16:creationId xmlns:a16="http://schemas.microsoft.com/office/drawing/2014/main" xmlns="" id="{0C15FBBB-2DF4-45FC-86F6-413FAA2CE93A}"/>
              </a:ext>
            </a:extLst>
          </p:cNvPr>
          <p:cNvSpPr/>
          <p:nvPr userDrawn="1"/>
        </p:nvSpPr>
        <p:spPr>
          <a:xfrm>
            <a:off x="0" y="0"/>
            <a:ext cx="9144000" cy="1403926"/>
          </a:xfrm>
          <a:prstGeom prst="rect">
            <a:avLst/>
          </a:prstGeom>
          <a:solidFill>
            <a:srgbClr val="392D7D"/>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8031921" y="209660"/>
            <a:ext cx="883479" cy="38077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1668A05B-E115-4B74-8478-7F2E8E4F2696}"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AD3E82-9297-4287-8AA8-3013070FE881}" type="slidenum">
              <a:rPr lang="en-US" smtClean="0"/>
              <a:t>‹#›</a:t>
            </a:fld>
            <a:endParaRPr lang="en-US"/>
          </a:p>
        </p:txBody>
      </p:sp>
    </p:spTree>
    <p:extLst>
      <p:ext uri="{BB962C8B-B14F-4D97-AF65-F5344CB8AC3E}">
        <p14:creationId xmlns:p14="http://schemas.microsoft.com/office/powerpoint/2010/main" val="10487633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8" name="Picture 2" descr="E:\NSEIT\ref\nsei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1921" y="209550"/>
            <a:ext cx="883479" cy="3810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1668A05B-E115-4B74-8478-7F2E8E4F2696}"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AD3E82-9297-4287-8AA8-3013070FE881}" type="slidenum">
              <a:rPr lang="en-US" smtClean="0"/>
              <a:t>‹#›</a:t>
            </a:fld>
            <a:endParaRPr lang="en-US"/>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81804" y="3917309"/>
            <a:ext cx="1062196" cy="1224844"/>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flipH="1" flipV="1">
            <a:off x="-4" y="0"/>
            <a:ext cx="1066803" cy="986542"/>
          </a:xfrm>
          <a:prstGeom prst="rect">
            <a:avLst/>
          </a:prstGeom>
        </p:spPr>
      </p:pic>
    </p:spTree>
    <p:extLst>
      <p:ext uri="{BB962C8B-B14F-4D97-AF65-F5344CB8AC3E}">
        <p14:creationId xmlns:p14="http://schemas.microsoft.com/office/powerpoint/2010/main" val="1679743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3A2D7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IN"/>
          </a:p>
        </p:txBody>
      </p:sp>
      <p:sp>
        <p:nvSpPr>
          <p:cNvPr id="3" name="Date Placeholder 2"/>
          <p:cNvSpPr>
            <a:spLocks noGrp="1"/>
          </p:cNvSpPr>
          <p:nvPr>
            <p:ph type="dt" sz="half" idx="10"/>
          </p:nvPr>
        </p:nvSpPr>
        <p:spPr/>
        <p:txBody>
          <a:bodyPr/>
          <a:lstStyle>
            <a:lvl1pPr>
              <a:defRPr>
                <a:solidFill>
                  <a:schemeClr val="bg1"/>
                </a:solidFill>
              </a:defRPr>
            </a:lvl1pPr>
          </a:lstStyle>
          <a:p>
            <a:fld id="{1668A05B-E115-4B74-8478-7F2E8E4F2696}" type="datetimeFigureOut">
              <a:rPr lang="en-US" smtClean="0"/>
              <a:pPr/>
              <a:t>1/18/2023</a:t>
            </a:fld>
            <a:endParaRPr lang="en-US"/>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8AAD3E82-9297-4287-8AA8-3013070FE881}" type="slidenum">
              <a:rPr lang="en-US" smtClean="0"/>
              <a:pPr/>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09674"/>
            <a:ext cx="1295400" cy="199361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88277" y="2647849"/>
            <a:ext cx="1752600" cy="2697249"/>
          </a:xfrm>
          <a:prstGeom prst="rect">
            <a:avLst/>
          </a:prstGeom>
        </p:spPr>
      </p:pic>
    </p:spTree>
    <p:extLst>
      <p:ext uri="{BB962C8B-B14F-4D97-AF65-F5344CB8AC3E}">
        <p14:creationId xmlns:p14="http://schemas.microsoft.com/office/powerpoint/2010/main" val="20013354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8" name="Picture 2" descr="E:\NSEIT\ref\nsei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1921" y="209550"/>
            <a:ext cx="883479" cy="3810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1668A05B-E115-4B74-8478-7F2E8E4F2696}"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AD3E82-9297-4287-8AA8-3013070FE881}" type="slidenum">
              <a:rPr lang="en-US" smtClean="0"/>
              <a:t>‹#›</a:t>
            </a:fld>
            <a:endParaRPr lang="en-US"/>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81804" y="3917309"/>
            <a:ext cx="1062196" cy="1224844"/>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flipH="1" flipV="1">
            <a:off x="-4" y="0"/>
            <a:ext cx="1066803" cy="986542"/>
          </a:xfrm>
          <a:prstGeom prst="rect">
            <a:avLst/>
          </a:prstGeom>
        </p:spPr>
      </p:pic>
    </p:spTree>
    <p:extLst>
      <p:ext uri="{BB962C8B-B14F-4D97-AF65-F5344CB8AC3E}">
        <p14:creationId xmlns:p14="http://schemas.microsoft.com/office/powerpoint/2010/main" val="774099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68A05B-E115-4B74-8478-7F2E8E4F2696}"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AD3E82-9297-4287-8AA8-3013070FE881}" type="slidenum">
              <a:rPr lang="en-US" smtClean="0"/>
              <a:t>‹#›</a:t>
            </a:fld>
            <a:endParaRPr lang="en-US"/>
          </a:p>
        </p:txBody>
      </p:sp>
      <p:pic>
        <p:nvPicPr>
          <p:cNvPr id="10" name="Picture 2" descr="E:\NSEIT\ref\nsei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1921" y="209550"/>
            <a:ext cx="883479" cy="381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53400" y="3625921"/>
            <a:ext cx="988548" cy="1516232"/>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flipV="1">
            <a:off x="870" y="-1"/>
            <a:ext cx="1142129" cy="1316125"/>
          </a:xfrm>
          <a:prstGeom prst="rect">
            <a:avLst/>
          </a:prstGeom>
        </p:spPr>
      </p:pic>
    </p:spTree>
    <p:extLst>
      <p:ext uri="{BB962C8B-B14F-4D97-AF65-F5344CB8AC3E}">
        <p14:creationId xmlns:p14="http://schemas.microsoft.com/office/powerpoint/2010/main" val="10808952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5"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9050" y="0"/>
            <a:ext cx="9182101" cy="5143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877843" y="1877843"/>
            <a:ext cx="5143502" cy="1387815"/>
          </a:xfrm>
          <a:prstGeom prst="rect">
            <a:avLst/>
          </a:prstGeom>
        </p:spPr>
      </p:pic>
      <p:sp>
        <p:nvSpPr>
          <p:cNvPr id="2" name="Date Placeholder 1"/>
          <p:cNvSpPr>
            <a:spLocks noGrp="1"/>
          </p:cNvSpPr>
          <p:nvPr>
            <p:ph type="dt" sz="half" idx="10"/>
          </p:nvPr>
        </p:nvSpPr>
        <p:spPr/>
        <p:txBody>
          <a:bodyPr/>
          <a:lstStyle/>
          <a:p>
            <a:fld id="{1668A05B-E115-4B74-8478-7F2E8E4F2696}"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AD3E82-9297-4287-8AA8-3013070FE881}" type="slidenum">
              <a:rPr lang="en-US" smtClean="0"/>
              <a:t>‹#›</a:t>
            </a:fld>
            <a:endParaRPr lang="en-US"/>
          </a:p>
        </p:txBody>
      </p:sp>
    </p:spTree>
    <p:extLst>
      <p:ext uri="{BB962C8B-B14F-4D97-AF65-F5344CB8AC3E}">
        <p14:creationId xmlns:p14="http://schemas.microsoft.com/office/powerpoint/2010/main" val="34566697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pic>
        <p:nvPicPr>
          <p:cNvPr id="5"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42991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459498" y="1459499"/>
            <a:ext cx="4306812" cy="1387815"/>
          </a:xfrm>
          <a:prstGeom prst="rect">
            <a:avLst/>
          </a:prstGeom>
        </p:spPr>
      </p:pic>
      <p:sp>
        <p:nvSpPr>
          <p:cNvPr id="2" name="Date Placeholder 1"/>
          <p:cNvSpPr>
            <a:spLocks noGrp="1"/>
          </p:cNvSpPr>
          <p:nvPr>
            <p:ph type="dt" sz="half" idx="10"/>
          </p:nvPr>
        </p:nvSpPr>
        <p:spPr/>
        <p:txBody>
          <a:bodyPr/>
          <a:lstStyle/>
          <a:p>
            <a:fld id="{1668A05B-E115-4B74-8478-7F2E8E4F2696}"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AD3E82-9297-4287-8AA8-3013070FE881}" type="slidenum">
              <a:rPr lang="en-US" smtClean="0"/>
              <a:t>‹#›</a:t>
            </a:fld>
            <a:endParaRPr lang="en-US"/>
          </a:p>
        </p:txBody>
      </p:sp>
    </p:spTree>
    <p:extLst>
      <p:ext uri="{BB962C8B-B14F-4D97-AF65-F5344CB8AC3E}">
        <p14:creationId xmlns:p14="http://schemas.microsoft.com/office/powerpoint/2010/main" val="27954006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pic>
        <p:nvPicPr>
          <p:cNvPr id="5"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xmlns=""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xmlns="" id="{14222341-F2CF-4DA6-9B87-2FD6B53D3147}"/>
              </a:ext>
            </a:extLst>
          </p:cNvPr>
          <p:cNvSpPr/>
          <p:nvPr userDrawn="1"/>
        </p:nvSpPr>
        <p:spPr>
          <a:xfrm>
            <a:off x="0" y="481"/>
            <a:ext cx="9144000" cy="5142539"/>
          </a:xfrm>
          <a:prstGeom prst="rect">
            <a:avLst/>
          </a:prstGeom>
          <a:solidFill>
            <a:srgbClr val="00206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IN"/>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5878341" y="1877843"/>
            <a:ext cx="5143502" cy="1387815"/>
          </a:xfrm>
          <a:prstGeom prst="rect">
            <a:avLst/>
          </a:prstGeom>
        </p:spPr>
      </p:pic>
      <p:sp>
        <p:nvSpPr>
          <p:cNvPr id="2" name="Date Placeholder 1"/>
          <p:cNvSpPr>
            <a:spLocks noGrp="1"/>
          </p:cNvSpPr>
          <p:nvPr>
            <p:ph type="dt" sz="half" idx="10"/>
          </p:nvPr>
        </p:nvSpPr>
        <p:spPr/>
        <p:txBody>
          <a:bodyPr/>
          <a:lstStyle/>
          <a:p>
            <a:fld id="{1668A05B-E115-4B74-8478-7F2E8E4F2696}"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AD3E82-9297-4287-8AA8-3013070FE881}" type="slidenum">
              <a:rPr lang="en-US" smtClean="0"/>
              <a:t>‹#›</a:t>
            </a:fld>
            <a:endParaRPr lang="en-US"/>
          </a:p>
        </p:txBody>
      </p:sp>
    </p:spTree>
    <p:extLst>
      <p:ext uri="{BB962C8B-B14F-4D97-AF65-F5344CB8AC3E}">
        <p14:creationId xmlns:p14="http://schemas.microsoft.com/office/powerpoint/2010/main" val="17920656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pic>
        <p:nvPicPr>
          <p:cNvPr id="5"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72" y="0"/>
            <a:ext cx="9142857" cy="424338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14222341-F2CF-4DA6-9B87-2FD6B53D3147}"/>
              </a:ext>
            </a:extLst>
          </p:cNvPr>
          <p:cNvSpPr/>
          <p:nvPr userDrawn="1"/>
        </p:nvSpPr>
        <p:spPr>
          <a:xfrm>
            <a:off x="-571" y="0"/>
            <a:ext cx="9145143" cy="4239566"/>
          </a:xfrm>
          <a:prstGeom prst="rect">
            <a:avLst/>
          </a:prstGeom>
          <a:solidFill>
            <a:srgbClr val="00206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IN"/>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6319689" y="1436496"/>
            <a:ext cx="4260806" cy="1387815"/>
          </a:xfrm>
          <a:prstGeom prst="rect">
            <a:avLst/>
          </a:prstGeom>
        </p:spPr>
      </p:pic>
      <p:sp>
        <p:nvSpPr>
          <p:cNvPr id="2" name="Date Placeholder 1"/>
          <p:cNvSpPr>
            <a:spLocks noGrp="1"/>
          </p:cNvSpPr>
          <p:nvPr>
            <p:ph type="dt" sz="half" idx="10"/>
          </p:nvPr>
        </p:nvSpPr>
        <p:spPr/>
        <p:txBody>
          <a:bodyPr/>
          <a:lstStyle/>
          <a:p>
            <a:fld id="{1668A05B-E115-4B74-8478-7F2E8E4F2696}"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AD3E82-9297-4287-8AA8-3013070FE881}" type="slidenum">
              <a:rPr lang="en-US" smtClean="0"/>
              <a:t>‹#›</a:t>
            </a:fld>
            <a:endParaRPr lang="en-US"/>
          </a:p>
        </p:txBody>
      </p:sp>
    </p:spTree>
    <p:extLst>
      <p:ext uri="{BB962C8B-B14F-4D97-AF65-F5344CB8AC3E}">
        <p14:creationId xmlns:p14="http://schemas.microsoft.com/office/powerpoint/2010/main" val="19778336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1_Blank">
    <p:bg>
      <p:bgPr>
        <a:solidFill>
          <a:srgbClr val="3A2D7D"/>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68A05B-E115-4B74-8478-7F2E8E4F2696}"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AD3E82-9297-4287-8AA8-3013070FE881}"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85824" y="971550"/>
            <a:ext cx="5058176" cy="4171950"/>
          </a:xfrm>
          <a:prstGeom prst="rect">
            <a:avLst/>
          </a:prstGeom>
        </p:spPr>
      </p:pic>
    </p:spTree>
    <p:extLst>
      <p:ext uri="{BB962C8B-B14F-4D97-AF65-F5344CB8AC3E}">
        <p14:creationId xmlns:p14="http://schemas.microsoft.com/office/powerpoint/2010/main" val="277152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10_Blank">
    <p:bg>
      <p:bgPr>
        <a:solidFill>
          <a:srgbClr val="3A2D7D"/>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09674"/>
            <a:ext cx="1295400" cy="1993619"/>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88277" y="2647849"/>
            <a:ext cx="1752600" cy="2697249"/>
          </a:xfrm>
          <a:prstGeom prst="rect">
            <a:avLst/>
          </a:prstGeom>
        </p:spPr>
      </p:pic>
      <p:sp>
        <p:nvSpPr>
          <p:cNvPr id="2" name="Date Placeholder 1"/>
          <p:cNvSpPr>
            <a:spLocks noGrp="1"/>
          </p:cNvSpPr>
          <p:nvPr>
            <p:ph type="dt" sz="half" idx="10"/>
          </p:nvPr>
        </p:nvSpPr>
        <p:spPr/>
        <p:txBody>
          <a:bodyPr/>
          <a:lstStyle/>
          <a:p>
            <a:fld id="{1668A05B-E115-4B74-8478-7F2E8E4F2696}"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AD3E82-9297-4287-8AA8-3013070FE881}" type="slidenum">
              <a:rPr lang="en-US" smtClean="0"/>
              <a:t>‹#›</a:t>
            </a:fld>
            <a:endParaRPr lang="en-US"/>
          </a:p>
        </p:txBody>
      </p:sp>
    </p:spTree>
    <p:extLst>
      <p:ext uri="{BB962C8B-B14F-4D97-AF65-F5344CB8AC3E}">
        <p14:creationId xmlns:p14="http://schemas.microsoft.com/office/powerpoint/2010/main" val="31114282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12_Blank">
    <p:bg>
      <p:bgPr>
        <a:solidFill>
          <a:srgbClr val="3A2D7D"/>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68A05B-E115-4B74-8478-7F2E8E4F2696}"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AD3E82-9297-4287-8AA8-3013070FE881}"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37770" y="4029571"/>
            <a:ext cx="1206230" cy="1113929"/>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flipV="1">
            <a:off x="75029" y="-75029"/>
            <a:ext cx="971550" cy="1121605"/>
          </a:xfrm>
          <a:prstGeom prst="rect">
            <a:avLst/>
          </a:prstGeom>
        </p:spPr>
      </p:pic>
    </p:spTree>
    <p:extLst>
      <p:ext uri="{BB962C8B-B14F-4D97-AF65-F5344CB8AC3E}">
        <p14:creationId xmlns:p14="http://schemas.microsoft.com/office/powerpoint/2010/main" val="11272342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13_Blank">
    <p:bg>
      <p:bgPr>
        <a:solidFill>
          <a:srgbClr val="3A2D7D"/>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68A05B-E115-4B74-8478-7F2E8E4F2696}"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AD3E82-9297-4287-8AA8-3013070FE881}"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85824" y="971550"/>
            <a:ext cx="5058176" cy="417195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flipV="1">
            <a:off x="80912" y="-80913"/>
            <a:ext cx="1047752" cy="1209576"/>
          </a:xfrm>
          <a:prstGeom prst="rect">
            <a:avLst/>
          </a:prstGeom>
        </p:spPr>
      </p:pic>
    </p:spTree>
    <p:extLst>
      <p:ext uri="{BB962C8B-B14F-4D97-AF65-F5344CB8AC3E}">
        <p14:creationId xmlns:p14="http://schemas.microsoft.com/office/powerpoint/2010/main" val="397242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668A05B-E115-4B74-8478-7F2E8E4F2696}"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D3E82-9297-4287-8AA8-3013070FE881}" type="slidenum">
              <a:rPr lang="en-US" smtClean="0"/>
              <a:t>‹#›</a:t>
            </a:fld>
            <a:endParaRPr lang="en-US" dirty="0"/>
          </a:p>
        </p:txBody>
      </p:sp>
    </p:spTree>
    <p:extLst>
      <p:ext uri="{BB962C8B-B14F-4D97-AF65-F5344CB8AC3E}">
        <p14:creationId xmlns:p14="http://schemas.microsoft.com/office/powerpoint/2010/main" val="6302376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14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68A05B-E115-4B74-8478-7F2E8E4F2696}"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AD3E82-9297-4287-8AA8-3013070FE881}" type="slidenum">
              <a:rPr lang="en-US" smtClean="0"/>
              <a:t>‹#›</a:t>
            </a:fld>
            <a:endParaRPr lang="en-US"/>
          </a:p>
        </p:txBody>
      </p:sp>
    </p:spTree>
    <p:extLst>
      <p:ext uri="{BB962C8B-B14F-4D97-AF65-F5344CB8AC3E}">
        <p14:creationId xmlns:p14="http://schemas.microsoft.com/office/powerpoint/2010/main" val="27666207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68A05B-E115-4B74-8478-7F2E8E4F2696}"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AD3E82-9297-4287-8AA8-3013070FE881}" type="slidenum">
              <a:rPr lang="en-US" smtClean="0"/>
              <a:t>‹#›</a:t>
            </a:fld>
            <a:endParaRPr lang="en-US"/>
          </a:p>
        </p:txBody>
      </p:sp>
    </p:spTree>
    <p:extLst>
      <p:ext uri="{BB962C8B-B14F-4D97-AF65-F5344CB8AC3E}">
        <p14:creationId xmlns:p14="http://schemas.microsoft.com/office/powerpoint/2010/main" val="32956984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68A05B-E115-4B74-8478-7F2E8E4F2696}"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AD3E82-9297-4287-8AA8-3013070FE881}"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81804" y="3917309"/>
            <a:ext cx="1062196" cy="122484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flipV="1">
            <a:off x="-4" y="0"/>
            <a:ext cx="1066803" cy="986542"/>
          </a:xfrm>
          <a:prstGeom prst="rect">
            <a:avLst/>
          </a:prstGeom>
        </p:spPr>
      </p:pic>
    </p:spTree>
    <p:extLst>
      <p:ext uri="{BB962C8B-B14F-4D97-AF65-F5344CB8AC3E}">
        <p14:creationId xmlns:p14="http://schemas.microsoft.com/office/powerpoint/2010/main" val="20729044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68A05B-E115-4B74-8478-7F2E8E4F2696}"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D3E82-9297-4287-8AA8-3013070FE881}" type="slidenum">
              <a:rPr lang="en-US" smtClean="0"/>
              <a:t>‹#›</a:t>
            </a:fld>
            <a:endParaRPr lang="en-US"/>
          </a:p>
        </p:txBody>
      </p:sp>
    </p:spTree>
    <p:extLst>
      <p:ext uri="{BB962C8B-B14F-4D97-AF65-F5344CB8AC3E}">
        <p14:creationId xmlns:p14="http://schemas.microsoft.com/office/powerpoint/2010/main" val="3080323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68A05B-E115-4B74-8478-7F2E8E4F2696}"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D3E82-9297-4287-8AA8-3013070FE881}" type="slidenum">
              <a:rPr lang="en-US" smtClean="0"/>
              <a:t>‹#›</a:t>
            </a:fld>
            <a:endParaRPr lang="en-US"/>
          </a:p>
        </p:txBody>
      </p:sp>
    </p:spTree>
    <p:extLst>
      <p:ext uri="{BB962C8B-B14F-4D97-AF65-F5344CB8AC3E}">
        <p14:creationId xmlns:p14="http://schemas.microsoft.com/office/powerpoint/2010/main" val="577180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Placeholder-Imag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9144000" cy="5143500"/>
          </a:xfrm>
          <a:solidFill>
            <a:schemeClr val="bg1">
              <a:lumMod val="95000"/>
            </a:schemeClr>
          </a:solidFill>
        </p:spPr>
        <p:txBody>
          <a:bodyPr rtlCol="0" anchor="ctr">
            <a:normAutofit/>
          </a:bodyPr>
          <a:lstStyle>
            <a:lvl1pPr marL="0" indent="0" algn="ctr">
              <a:buNone/>
              <a:defRPr sz="500"/>
            </a:lvl1pPr>
          </a:lstStyle>
          <a:p>
            <a:pPr lvl="0"/>
            <a:r>
              <a:rPr lang="en-US" noProof="0" dirty="0"/>
              <a:t>.</a:t>
            </a:r>
          </a:p>
        </p:txBody>
      </p:sp>
    </p:spTree>
    <p:extLst>
      <p:ext uri="{BB962C8B-B14F-4D97-AF65-F5344CB8AC3E}">
        <p14:creationId xmlns:p14="http://schemas.microsoft.com/office/powerpoint/2010/main" val="42478946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668A05B-E115-4B74-8478-7F2E8E4F2696}"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D3E82-9297-4287-8AA8-3013070FE881}" type="slidenum">
              <a:rPr lang="en-US" smtClean="0"/>
              <a:t>‹#›</a:t>
            </a:fld>
            <a:endParaRPr lang="en-US" dirty="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7770431" y="3796809"/>
            <a:ext cx="1276348" cy="1470791"/>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0"/>
            <a:ext cx="1085155" cy="1250471"/>
          </a:xfrm>
          <a:prstGeom prst="rect">
            <a:avLst/>
          </a:prstGeom>
        </p:spPr>
      </p:pic>
    </p:spTree>
    <p:extLst>
      <p:ext uri="{BB962C8B-B14F-4D97-AF65-F5344CB8AC3E}">
        <p14:creationId xmlns:p14="http://schemas.microsoft.com/office/powerpoint/2010/main" val="2862893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668A05B-E115-4B74-8478-7F2E8E4F2696}"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D3E82-9297-4287-8AA8-3013070FE881}" type="slidenum">
              <a:rPr lang="en-US" smtClean="0"/>
              <a:t>‹#›</a:t>
            </a:fld>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7720741" y="3720239"/>
            <a:ext cx="1322522" cy="1523999"/>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 y="-17172"/>
            <a:ext cx="1124410" cy="1295706"/>
          </a:xfrm>
          <a:prstGeom prst="rect">
            <a:avLst/>
          </a:prstGeom>
        </p:spPr>
      </p:pic>
    </p:spTree>
    <p:extLst>
      <p:ext uri="{BB962C8B-B14F-4D97-AF65-F5344CB8AC3E}">
        <p14:creationId xmlns:p14="http://schemas.microsoft.com/office/powerpoint/2010/main" val="1668850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6" name="Picture 2" descr="E:\NSEIT\ref\nsei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1921" y="209550"/>
            <a:ext cx="883479" cy="381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668A05B-E115-4B74-8478-7F2E8E4F2696}" type="datetimeFigureOut">
              <a:rPr lang="en-US" smtClean="0"/>
              <a:t>1/18/2023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D3E82-9297-4287-8AA8-3013070FE881}" type="slidenum">
              <a:rPr lang="en-US" smtClean="0"/>
              <a:t>‹#›</a:t>
            </a:fld>
            <a:endParaRPr lang="en-US"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43378" y="3917309"/>
            <a:ext cx="798570" cy="1224844"/>
          </a:xfrm>
          <a:prstGeom prst="rect">
            <a:avLst/>
          </a:prstGeom>
        </p:spPr>
      </p:pic>
      <p:pic>
        <p:nvPicPr>
          <p:cNvPr id="18" name="Picture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6200000" flipV="1">
            <a:off x="171671" y="-171669"/>
            <a:ext cx="643203" cy="986542"/>
          </a:xfrm>
          <a:prstGeom prst="rect">
            <a:avLst/>
          </a:prstGeom>
        </p:spPr>
      </p:pic>
    </p:spTree>
    <p:extLst>
      <p:ext uri="{BB962C8B-B14F-4D97-AF65-F5344CB8AC3E}">
        <p14:creationId xmlns:p14="http://schemas.microsoft.com/office/powerpoint/2010/main" val="419350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6" name="Picture 2" descr="E:\NSEIT\ref\nsei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1921" y="209550"/>
            <a:ext cx="883479" cy="381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668A05B-E115-4B74-8478-7F2E8E4F2696}"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D3E82-9297-4287-8AA8-3013070FE881}" type="slidenum">
              <a:rPr lang="en-US" smtClean="0"/>
              <a:t>‹#›</a:t>
            </a:fld>
            <a:endParaRPr lang="en-US"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43378" y="3917309"/>
            <a:ext cx="798570" cy="1224844"/>
          </a:xfrm>
          <a:prstGeom prst="rect">
            <a:avLst/>
          </a:prstGeom>
        </p:spPr>
      </p:pic>
      <p:pic>
        <p:nvPicPr>
          <p:cNvPr id="18" name="Picture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6200000" flipV="1">
            <a:off x="171671" y="-171669"/>
            <a:ext cx="643203" cy="986542"/>
          </a:xfrm>
          <a:prstGeom prst="rect">
            <a:avLst/>
          </a:prstGeom>
        </p:spPr>
      </p:pic>
    </p:spTree>
    <p:extLst>
      <p:ext uri="{BB962C8B-B14F-4D97-AF65-F5344CB8AC3E}">
        <p14:creationId xmlns:p14="http://schemas.microsoft.com/office/powerpoint/2010/main" val="1769101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68A05B-E115-4B74-8478-7F2E8E4F2696}"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D3E82-9297-4287-8AA8-3013070FE881}" type="slidenum">
              <a:rPr lang="en-US" smtClean="0"/>
              <a:t>‹#›</a:t>
            </a:fld>
            <a:endParaRPr lang="en-US"/>
          </a:p>
        </p:txBody>
      </p:sp>
    </p:spTree>
    <p:extLst>
      <p:ext uri="{BB962C8B-B14F-4D97-AF65-F5344CB8AC3E}">
        <p14:creationId xmlns:p14="http://schemas.microsoft.com/office/powerpoint/2010/main" val="3018974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68A05B-E115-4B74-8478-7F2E8E4F2696}"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D3E82-9297-4287-8AA8-3013070FE881}" type="slidenum">
              <a:rPr lang="en-US" smtClean="0"/>
              <a:t>‹#›</a:t>
            </a:fld>
            <a:endParaRPr lang="en-US"/>
          </a:p>
        </p:txBody>
      </p:sp>
    </p:spTree>
    <p:extLst>
      <p:ext uri="{BB962C8B-B14F-4D97-AF65-F5344CB8AC3E}">
        <p14:creationId xmlns:p14="http://schemas.microsoft.com/office/powerpoint/2010/main" val="297338650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668A05B-E115-4B74-8478-7F2E8E4F2696}" type="datetimeFigureOut">
              <a:rPr lang="en-US" smtClean="0"/>
              <a:t>1/18/2023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AAD3E82-9297-4287-8AA8-3013070FE881}" type="slidenum">
              <a:rPr lang="en-US" smtClean="0"/>
              <a:t>‹#›</a:t>
            </a:fld>
            <a:endParaRPr lang="en-US"/>
          </a:p>
        </p:txBody>
      </p:sp>
    </p:spTree>
    <p:extLst>
      <p:ext uri="{BB962C8B-B14F-4D97-AF65-F5344CB8AC3E}">
        <p14:creationId xmlns:p14="http://schemas.microsoft.com/office/powerpoint/2010/main" val="50113567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75" r:id="rId3"/>
    <p:sldLayoutId id="2147483677" r:id="rId4"/>
    <p:sldLayoutId id="2147483693" r:id="rId5"/>
    <p:sldLayoutId id="2147483669" r:id="rId6"/>
    <p:sldLayoutId id="2147483671" r:id="rId7"/>
    <p:sldLayoutId id="2147483650" r:id="rId8"/>
    <p:sldLayoutId id="2147483651" r:id="rId9"/>
    <p:sldLayoutId id="2147483652" r:id="rId10"/>
    <p:sldLayoutId id="2147483653" r:id="rId11"/>
    <p:sldLayoutId id="2147483654" r:id="rId12"/>
    <p:sldLayoutId id="2147483655" r:id="rId13"/>
    <p:sldLayoutId id="2147483692" r:id="rId14"/>
    <p:sldLayoutId id="2147483679" r:id="rId15"/>
    <p:sldLayoutId id="2147483676" r:id="rId16"/>
    <p:sldLayoutId id="2147483691" r:id="rId17"/>
    <p:sldLayoutId id="2147483690" r:id="rId18"/>
    <p:sldLayoutId id="2147483672" r:id="rId19"/>
    <p:sldLayoutId id="2147483673" r:id="rId20"/>
    <p:sldLayoutId id="2147483674" r:id="rId21"/>
    <p:sldLayoutId id="2147483678" r:id="rId22"/>
    <p:sldLayoutId id="2147483682" r:id="rId23"/>
    <p:sldLayoutId id="2147483683" r:id="rId24"/>
    <p:sldLayoutId id="2147483684" r:id="rId25"/>
    <p:sldLayoutId id="2147483686" r:id="rId26"/>
    <p:sldLayoutId id="2147483685" r:id="rId27"/>
    <p:sldLayoutId id="2147483687" r:id="rId28"/>
    <p:sldLayoutId id="2147483688" r:id="rId29"/>
    <p:sldLayoutId id="2147483689" r:id="rId30"/>
    <p:sldLayoutId id="2147483656" r:id="rId31"/>
    <p:sldLayoutId id="2147483657" r:id="rId32"/>
    <p:sldLayoutId id="2147483658" r:id="rId33"/>
    <p:sldLayoutId id="2147483659" r:id="rId34"/>
    <p:sldLayoutId id="2147483667" r:id="rId3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projectify-beta.vercel.app/" TargetMode="Externa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7.jf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8.jf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jpeg"/><Relationship Id="rId18" Type="http://schemas.openxmlformats.org/officeDocument/2006/relationships/image" Target="../media/image47.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jfif"/><Relationship Id="rId2" Type="http://schemas.openxmlformats.org/officeDocument/2006/relationships/image" Target="../media/image31.png"/><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16.xml"/><Relationship Id="rId6" Type="http://schemas.openxmlformats.org/officeDocument/2006/relationships/image" Target="../media/image35.png"/><Relationship Id="rId11" Type="http://schemas.openxmlformats.org/officeDocument/2006/relationships/image" Target="../media/image40.jpeg"/><Relationship Id="rId5" Type="http://schemas.openxmlformats.org/officeDocument/2006/relationships/image" Target="../media/image34.png"/><Relationship Id="rId15" Type="http://schemas.openxmlformats.org/officeDocument/2006/relationships/image" Target="../media/image44.jpeg"/><Relationship Id="rId10" Type="http://schemas.openxmlformats.org/officeDocument/2006/relationships/image" Target="../media/image39.jpe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s>
</file>

<file path=ppt/slides/_rels/slide8.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21E957EC-519E-74CB-8D0B-A566F6073B99}"/>
              </a:ext>
            </a:extLst>
          </p:cNvPr>
          <p:cNvSpPr txBox="1"/>
          <p:nvPr/>
        </p:nvSpPr>
        <p:spPr>
          <a:xfrm>
            <a:off x="152400" y="2419350"/>
            <a:ext cx="6324600" cy="1261884"/>
          </a:xfrm>
          <a:prstGeom prst="rect">
            <a:avLst/>
          </a:prstGeom>
          <a:noFill/>
        </p:spPr>
        <p:txBody>
          <a:bodyPr wrap="square" rtlCol="0">
            <a:spAutoFit/>
          </a:bodyPr>
          <a:lstStyle/>
          <a:p>
            <a:r>
              <a:rPr lang="en-US" sz="3600" dirty="0">
                <a:solidFill>
                  <a:schemeClr val="bg1"/>
                </a:solidFill>
                <a:latin typeface="Arial" panose="020B0604020202020204" pitchFamily="34" charset="0"/>
                <a:cs typeface="Arial" panose="020B0604020202020204" pitchFamily="34" charset="0"/>
              </a:rPr>
              <a:t>Tech Challenge Case - Study</a:t>
            </a:r>
          </a:p>
          <a:p>
            <a:r>
              <a:rPr lang="en-US" sz="2000" dirty="0">
                <a:solidFill>
                  <a:schemeClr val="bg1"/>
                </a:solidFill>
                <a:latin typeface="Arial" panose="020B0604020202020204" pitchFamily="34" charset="0"/>
                <a:cs typeface="Arial" panose="020B0604020202020204" pitchFamily="34" charset="0"/>
              </a:rPr>
              <a:t>2022-2023(NSEIT</a:t>
            </a:r>
            <a:r>
              <a:rPr lang="en-US" sz="2000" dirty="0" smtClean="0">
                <a:solidFill>
                  <a:schemeClr val="bg1"/>
                </a:solidFill>
                <a:latin typeface="Arial" panose="020B0604020202020204" pitchFamily="34" charset="0"/>
                <a:cs typeface="Arial" panose="020B0604020202020204" pitchFamily="34" charset="0"/>
              </a:rPr>
              <a:t>)</a:t>
            </a:r>
          </a:p>
          <a:p>
            <a:r>
              <a:rPr lang="en-US" sz="2000" dirty="0">
                <a:solidFill>
                  <a:schemeClr val="bg1"/>
                </a:solidFill>
                <a:latin typeface="Arial" panose="020B0604020202020204" pitchFamily="34" charset="0"/>
                <a:cs typeface="Arial" panose="020B0604020202020204" pitchFamily="34" charset="0"/>
              </a:rPr>
              <a:t>Live: </a:t>
            </a:r>
            <a:r>
              <a:rPr lang="en-US" sz="2000" dirty="0" smtClean="0">
                <a:solidFill>
                  <a:schemeClr val="bg1"/>
                </a:solidFill>
                <a:latin typeface="Arial" panose="020B0604020202020204" pitchFamily="34" charset="0"/>
                <a:cs typeface="Arial" panose="020B0604020202020204" pitchFamily="34" charset="0"/>
                <a:hlinkClick r:id="rId2"/>
              </a:rPr>
              <a:t>https://projectify-beta.vercel.app/</a:t>
            </a:r>
            <a:endParaRPr lang="en-US" sz="2000" dirty="0">
              <a:solidFill>
                <a:schemeClr val="bg1"/>
              </a:solidFill>
              <a:latin typeface="Arial" panose="020B0604020202020204" pitchFamily="34" charset="0"/>
              <a:cs typeface="Arial" panose="020B0604020202020204" pitchFamily="34" charset="0"/>
            </a:endParaRPr>
          </a:p>
        </p:txBody>
      </p:sp>
      <p:pic>
        <p:nvPicPr>
          <p:cNvPr id="2" name="Picture 1" descr="A close up of a sign&#10;&#10;Description generated with very high confidence">
            <a:extLst>
              <a:ext uri="{FF2B5EF4-FFF2-40B4-BE49-F238E27FC236}">
                <a16:creationId xmlns:a16="http://schemas.microsoft.com/office/drawing/2014/main" xmlns="" id="{862D9CF0-427A-F273-1E0B-45A1824ED723}"/>
              </a:ext>
            </a:extLst>
          </p:cNvPr>
          <p:cNvPicPr>
            <a:picLocks noChangeAspect="1"/>
          </p:cNvPicPr>
          <p:nvPr/>
        </p:nvPicPr>
        <p:blipFill>
          <a:blip r:embed="rId3"/>
          <a:stretch>
            <a:fillRect/>
          </a:stretch>
        </p:blipFill>
        <p:spPr>
          <a:xfrm>
            <a:off x="6934200" y="-1"/>
            <a:ext cx="1981200" cy="1082323"/>
          </a:xfrm>
          <a:prstGeom prst="rect">
            <a:avLst/>
          </a:prstGeom>
        </p:spPr>
      </p:pic>
    </p:spTree>
    <p:extLst>
      <p:ext uri="{BB962C8B-B14F-4D97-AF65-F5344CB8AC3E}">
        <p14:creationId xmlns:p14="http://schemas.microsoft.com/office/powerpoint/2010/main" val="6864698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B6BC230-6A57-7FA9-2CD3-7BB09028BDE9}"/>
              </a:ext>
            </a:extLst>
          </p:cNvPr>
          <p:cNvSpPr txBox="1"/>
          <p:nvPr/>
        </p:nvSpPr>
        <p:spPr>
          <a:xfrm>
            <a:off x="2895600" y="133350"/>
            <a:ext cx="184731" cy="738664"/>
          </a:xfrm>
          <a:prstGeom prst="rect">
            <a:avLst/>
          </a:prstGeom>
          <a:noFill/>
        </p:spPr>
        <p:txBody>
          <a:bodyPr wrap="none" rtlCol="0">
            <a:spAutoFit/>
          </a:bodyPr>
          <a:lstStyle/>
          <a:p>
            <a:endParaRPr lang="en-US" sz="2400" b="1" u="sng" dirty="0"/>
          </a:p>
          <a:p>
            <a:endParaRPr lang="en-US" dirty="0"/>
          </a:p>
        </p:txBody>
      </p:sp>
      <p:pic>
        <p:nvPicPr>
          <p:cNvPr id="3" name="Picture 2"/>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0833" t="5744" r="3333" b="3164"/>
          <a:stretch/>
        </p:blipFill>
        <p:spPr>
          <a:xfrm>
            <a:off x="76200" y="742950"/>
            <a:ext cx="8790430" cy="4267200"/>
          </a:xfrm>
          <a:prstGeom prst="rect">
            <a:avLst/>
          </a:prstGeom>
        </p:spPr>
      </p:pic>
      <p:sp>
        <p:nvSpPr>
          <p:cNvPr id="5" name="TextBox 4"/>
          <p:cNvSpPr txBox="1"/>
          <p:nvPr/>
        </p:nvSpPr>
        <p:spPr>
          <a:xfrm>
            <a:off x="2452115" y="281285"/>
            <a:ext cx="4038600" cy="461665"/>
          </a:xfrm>
          <a:prstGeom prst="rect">
            <a:avLst/>
          </a:prstGeom>
          <a:noFill/>
        </p:spPr>
        <p:txBody>
          <a:bodyPr wrap="square" rtlCol="0">
            <a:spAutoFit/>
          </a:bodyPr>
          <a:lstStyle/>
          <a:p>
            <a:pPr algn="ctr"/>
            <a:r>
              <a:rPr lang="en-US" sz="2400" dirty="0" smtClean="0"/>
              <a:t>Data Flow Diagram</a:t>
            </a:r>
            <a:endParaRPr lang="en-US" sz="2400" dirty="0"/>
          </a:p>
        </p:txBody>
      </p:sp>
    </p:spTree>
    <p:extLst>
      <p:ext uri="{BB962C8B-B14F-4D97-AF65-F5344CB8AC3E}">
        <p14:creationId xmlns:p14="http://schemas.microsoft.com/office/powerpoint/2010/main" val="8956891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18;p18"/>
          <p:cNvSpPr txBox="1">
            <a:spLocks/>
          </p:cNvSpPr>
          <p:nvPr/>
        </p:nvSpPr>
        <p:spPr>
          <a:xfrm>
            <a:off x="3429000" y="285750"/>
            <a:ext cx="1642533" cy="573658"/>
          </a:xfrm>
          <a:prstGeom prst="rect">
            <a:avLst/>
          </a:prstGeom>
        </p:spPr>
        <p:txBody>
          <a:bodyPr spcFirstLastPara="1" vert="horz" wrap="square" lIns="91425" tIns="91425" rIns="91425" bIns="91425" rtlCol="0"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400" b="1" dirty="0" smtClean="0"/>
              <a:t>ER Diagram</a:t>
            </a:r>
            <a:endParaRPr lang="en-US" sz="2400" b="1"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3400" y="727334"/>
            <a:ext cx="8153400" cy="4401754"/>
          </a:xfrm>
          <a:prstGeom prst="rect">
            <a:avLst/>
          </a:prstGeom>
        </p:spPr>
      </p:pic>
    </p:spTree>
    <p:extLst>
      <p:ext uri="{BB962C8B-B14F-4D97-AF65-F5344CB8AC3E}">
        <p14:creationId xmlns:p14="http://schemas.microsoft.com/office/powerpoint/2010/main" val="40546641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65856437-57BD-4D35-BD88-928D583F36C6}"/>
              </a:ext>
            </a:extLst>
          </p:cNvPr>
          <p:cNvSpPr>
            <a:spLocks noGrp="1"/>
          </p:cNvSpPr>
          <p:nvPr>
            <p:ph type="ctrTitle"/>
          </p:nvPr>
        </p:nvSpPr>
        <p:spPr>
          <a:xfrm>
            <a:off x="381000" y="551622"/>
            <a:ext cx="4495800" cy="990600"/>
          </a:xfrm>
        </p:spPr>
        <p:txBody>
          <a:bodyPr>
            <a:normAutofit/>
          </a:bodyPr>
          <a:lstStyle/>
          <a:p>
            <a:pPr algn="l"/>
            <a:r>
              <a:rPr lang="en-IN" sz="3200" dirty="0"/>
              <a:t>Spring Boot Architecture</a:t>
            </a:r>
            <a:endParaRPr lang="en-US" sz="3200" dirty="0"/>
          </a:p>
        </p:txBody>
      </p:sp>
      <p:sp>
        <p:nvSpPr>
          <p:cNvPr id="4" name="Subtitle 3">
            <a:extLst>
              <a:ext uri="{FF2B5EF4-FFF2-40B4-BE49-F238E27FC236}">
                <a16:creationId xmlns:a16="http://schemas.microsoft.com/office/drawing/2014/main" xmlns="" id="{012ED112-96F8-4C75-B8B5-68F4785B7395}"/>
              </a:ext>
            </a:extLst>
          </p:cNvPr>
          <p:cNvSpPr>
            <a:spLocks noGrp="1"/>
          </p:cNvSpPr>
          <p:nvPr>
            <p:ph type="subTitle" idx="1"/>
          </p:nvPr>
        </p:nvSpPr>
        <p:spPr>
          <a:xfrm>
            <a:off x="419100" y="1542222"/>
            <a:ext cx="3962400" cy="2971800"/>
          </a:xfrm>
        </p:spPr>
        <p:txBody>
          <a:bodyPr>
            <a:normAutofit/>
          </a:bodyPr>
          <a:lstStyle/>
          <a:p>
            <a:pPr algn="l"/>
            <a:r>
              <a:rPr lang="en-GB" sz="1600" dirty="0">
                <a:solidFill>
                  <a:schemeClr val="tx1"/>
                </a:solidFill>
              </a:rPr>
              <a:t>The Spring Boot is built on top of the core Spring framework. It is a simplified and automated version of the spring framework. The spring boot follows a layered architecture in which each layer communicates to other layers. Spring Boot makes it easy to create stand-alone, production-grade Spring based </a:t>
            </a:r>
            <a:r>
              <a:rPr lang="en-GB" sz="1600" dirty="0" smtClean="0">
                <a:solidFill>
                  <a:schemeClr val="tx1"/>
                </a:solidFill>
              </a:rPr>
              <a:t>application.</a:t>
            </a:r>
            <a:endParaRPr lang="en-US" sz="1600"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123950"/>
            <a:ext cx="4686299" cy="3124200"/>
          </a:xfrm>
          <a:prstGeom prst="rect">
            <a:avLst/>
          </a:prstGeom>
        </p:spPr>
      </p:pic>
    </p:spTree>
    <p:extLst>
      <p:ext uri="{BB962C8B-B14F-4D97-AF65-F5344CB8AC3E}">
        <p14:creationId xmlns:p14="http://schemas.microsoft.com/office/powerpoint/2010/main" val="22989372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209550"/>
            <a:ext cx="3847720" cy="584775"/>
          </a:xfrm>
          <a:prstGeom prst="rect">
            <a:avLst/>
          </a:prstGeom>
        </p:spPr>
        <p:txBody>
          <a:bodyPr wrap="none">
            <a:spAutoFit/>
          </a:bodyPr>
          <a:lstStyle/>
          <a:p>
            <a:r>
              <a:rPr lang="en-US" sz="3200" dirty="0"/>
              <a:t>JWT </a:t>
            </a:r>
            <a:r>
              <a:rPr lang="en-US" sz="3200" dirty="0" smtClean="0"/>
              <a:t>Flow in Projectify</a:t>
            </a:r>
            <a:endParaRPr lang="en-US" sz="3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971550"/>
            <a:ext cx="5943600" cy="4048229"/>
          </a:xfrm>
          <a:prstGeom prst="rect">
            <a:avLst/>
          </a:prstGeom>
        </p:spPr>
      </p:pic>
    </p:spTree>
    <p:extLst>
      <p:ext uri="{BB962C8B-B14F-4D97-AF65-F5344CB8AC3E}">
        <p14:creationId xmlns:p14="http://schemas.microsoft.com/office/powerpoint/2010/main" val="10224274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794325"/>
            <a:ext cx="8173004" cy="4349175"/>
          </a:xfrm>
          <a:prstGeom prst="rect">
            <a:avLst/>
          </a:prstGeom>
        </p:spPr>
      </p:pic>
      <p:sp>
        <p:nvSpPr>
          <p:cNvPr id="6" name="Rectangle 5"/>
          <p:cNvSpPr/>
          <p:nvPr/>
        </p:nvSpPr>
        <p:spPr>
          <a:xfrm>
            <a:off x="1219200" y="209550"/>
            <a:ext cx="2522870" cy="584775"/>
          </a:xfrm>
          <a:prstGeom prst="rect">
            <a:avLst/>
          </a:prstGeom>
        </p:spPr>
        <p:txBody>
          <a:bodyPr wrap="none">
            <a:spAutoFit/>
          </a:bodyPr>
          <a:lstStyle/>
          <a:p>
            <a:r>
              <a:rPr lang="en-US" sz="3200" dirty="0"/>
              <a:t>Generate JWT</a:t>
            </a:r>
          </a:p>
        </p:txBody>
      </p:sp>
    </p:spTree>
    <p:extLst>
      <p:ext uri="{BB962C8B-B14F-4D97-AF65-F5344CB8AC3E}">
        <p14:creationId xmlns:p14="http://schemas.microsoft.com/office/powerpoint/2010/main" val="3524031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777925"/>
            <a:ext cx="7239000" cy="4327540"/>
          </a:xfrm>
          <a:prstGeom prst="rect">
            <a:avLst/>
          </a:prstGeom>
        </p:spPr>
      </p:pic>
      <p:sp>
        <p:nvSpPr>
          <p:cNvPr id="6" name="Rectangle 5"/>
          <p:cNvSpPr/>
          <p:nvPr/>
        </p:nvSpPr>
        <p:spPr>
          <a:xfrm>
            <a:off x="1219200" y="209550"/>
            <a:ext cx="2317686" cy="584775"/>
          </a:xfrm>
          <a:prstGeom prst="rect">
            <a:avLst/>
          </a:prstGeom>
        </p:spPr>
        <p:txBody>
          <a:bodyPr wrap="none">
            <a:spAutoFit/>
          </a:bodyPr>
          <a:lstStyle/>
          <a:p>
            <a:r>
              <a:rPr lang="en-US" sz="3200" dirty="0"/>
              <a:t>Validate JWT</a:t>
            </a:r>
          </a:p>
        </p:txBody>
      </p:sp>
    </p:spTree>
    <p:extLst>
      <p:ext uri="{BB962C8B-B14F-4D97-AF65-F5344CB8AC3E}">
        <p14:creationId xmlns:p14="http://schemas.microsoft.com/office/powerpoint/2010/main" val="34699101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85750"/>
            <a:ext cx="4495800" cy="609600"/>
          </a:xfrm>
        </p:spPr>
        <p:txBody>
          <a:bodyPr>
            <a:normAutofit/>
          </a:bodyPr>
          <a:lstStyle/>
          <a:p>
            <a:pPr algn="l"/>
            <a:r>
              <a:rPr lang="en-US" sz="3200" dirty="0"/>
              <a:t>Encrypt </a:t>
            </a:r>
            <a:r>
              <a:rPr lang="en-US" sz="3200" dirty="0" smtClean="0"/>
              <a:t>Password</a:t>
            </a:r>
            <a:endParaRPr lang="en-US" sz="3200" dirty="0"/>
          </a:p>
        </p:txBody>
      </p:sp>
      <p:sp>
        <p:nvSpPr>
          <p:cNvPr id="4" name="TextBox 3"/>
          <p:cNvSpPr txBox="1"/>
          <p:nvPr/>
        </p:nvSpPr>
        <p:spPr>
          <a:xfrm>
            <a:off x="1219200" y="1047750"/>
            <a:ext cx="6248400" cy="2308324"/>
          </a:xfrm>
          <a:prstGeom prst="rect">
            <a:avLst/>
          </a:prstGeom>
          <a:noFill/>
        </p:spPr>
        <p:txBody>
          <a:bodyPr wrap="square" rtlCol="0">
            <a:spAutoFit/>
          </a:bodyPr>
          <a:lstStyle/>
          <a:p>
            <a:r>
              <a:rPr lang="en-US" dirty="0" smtClean="0"/>
              <a:t>In this project we have used </a:t>
            </a:r>
            <a:r>
              <a:rPr lang="en-US" dirty="0" err="1" smtClean="0"/>
              <a:t>BCryptPasswordEncoder</a:t>
            </a:r>
            <a:r>
              <a:rPr lang="en-US" dirty="0" smtClean="0"/>
              <a:t>.</a:t>
            </a:r>
          </a:p>
          <a:p>
            <a:endParaRPr lang="en-US" dirty="0" smtClean="0"/>
          </a:p>
          <a:p>
            <a:r>
              <a:rPr lang="en-US" dirty="0" err="1" smtClean="0"/>
              <a:t>BCryptPasswordEncoder</a:t>
            </a:r>
            <a:r>
              <a:rPr lang="en-US" dirty="0" smtClean="0"/>
              <a:t> </a:t>
            </a:r>
            <a:r>
              <a:rPr lang="en-US" dirty="0"/>
              <a:t>is an encryption algorithm developed to securely store user authentication information. It is based on the Blowfish cipher and uses a large randomly-generated salt value to increase its security. This algorithm is often used in combination with </a:t>
            </a:r>
            <a:r>
              <a:rPr lang="en-US" dirty="0" err="1"/>
              <a:t>SpringBoot</a:t>
            </a:r>
            <a:r>
              <a:rPr lang="en-US" dirty="0"/>
              <a:t> to provide secure user authentication </a:t>
            </a:r>
            <a:r>
              <a:rPr lang="en-US" dirty="0" smtClean="0"/>
              <a:t>functionality. </a:t>
            </a:r>
            <a:endParaRPr lang="en-US" dirty="0"/>
          </a:p>
        </p:txBody>
      </p:sp>
    </p:spTree>
    <p:extLst>
      <p:ext uri="{BB962C8B-B14F-4D97-AF65-F5344CB8AC3E}">
        <p14:creationId xmlns:p14="http://schemas.microsoft.com/office/powerpoint/2010/main" val="17549580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81BCFC-C59D-FCC9-6033-127AC59CF29D}"/>
              </a:ext>
            </a:extLst>
          </p:cNvPr>
          <p:cNvSpPr txBox="1"/>
          <p:nvPr/>
        </p:nvSpPr>
        <p:spPr>
          <a:xfrm>
            <a:off x="2057400" y="120075"/>
            <a:ext cx="4343400" cy="584775"/>
          </a:xfrm>
          <a:prstGeom prst="rect">
            <a:avLst/>
          </a:prstGeom>
          <a:noFill/>
        </p:spPr>
        <p:txBody>
          <a:bodyPr wrap="square" rtlCol="0">
            <a:spAutoFit/>
          </a:bodyPr>
          <a:lstStyle/>
          <a:p>
            <a:r>
              <a:rPr lang="en-IN" sz="3200" u="sng" dirty="0">
                <a:solidFill>
                  <a:schemeClr val="tx2">
                    <a:lumMod val="75000"/>
                  </a:schemeClr>
                </a:solidFill>
              </a:rPr>
              <a:t>Design or key </a:t>
            </a:r>
            <a:r>
              <a:rPr lang="en-IN" sz="3200" u="sng" dirty="0" smtClean="0">
                <a:solidFill>
                  <a:schemeClr val="tx2">
                    <a:lumMod val="75000"/>
                  </a:schemeClr>
                </a:solidFill>
              </a:rPr>
              <a:t>constructs</a:t>
            </a:r>
            <a:endParaRPr lang="en-IN" sz="3200" u="sng" dirty="0">
              <a:solidFill>
                <a:schemeClr val="tx2">
                  <a:lumMod val="75000"/>
                </a:schemeClr>
              </a:solidFill>
            </a:endParaRPr>
          </a:p>
        </p:txBody>
      </p:sp>
      <p:sp>
        <p:nvSpPr>
          <p:cNvPr id="5" name="TextBox 4">
            <a:extLst>
              <a:ext uri="{FF2B5EF4-FFF2-40B4-BE49-F238E27FC236}">
                <a16:creationId xmlns:a16="http://schemas.microsoft.com/office/drawing/2014/main" xmlns="" id="{1BFD7D5F-3CAA-E3A9-716D-AB7FC118164F}"/>
              </a:ext>
            </a:extLst>
          </p:cNvPr>
          <p:cNvSpPr txBox="1"/>
          <p:nvPr/>
        </p:nvSpPr>
        <p:spPr>
          <a:xfrm>
            <a:off x="76200" y="971550"/>
            <a:ext cx="1421351" cy="646331"/>
          </a:xfrm>
          <a:prstGeom prst="rect">
            <a:avLst/>
          </a:prstGeom>
          <a:noFill/>
        </p:spPr>
        <p:txBody>
          <a:bodyPr wrap="none" rtlCol="0">
            <a:spAutoFit/>
          </a:bodyPr>
          <a:lstStyle/>
          <a:p>
            <a:r>
              <a:rPr lang="en-US" b="1" u="sng" dirty="0"/>
              <a:t>HOME PAGE</a:t>
            </a:r>
            <a:r>
              <a:rPr lang="en-US" b="1" dirty="0"/>
              <a:t>:</a:t>
            </a:r>
          </a:p>
          <a:p>
            <a:r>
              <a:rPr lang="en-US" dirty="0"/>
              <a:t>	</a:t>
            </a:r>
          </a:p>
        </p:txBody>
      </p:sp>
      <p:sp>
        <p:nvSpPr>
          <p:cNvPr id="6" name="TextBox 5">
            <a:extLst>
              <a:ext uri="{FF2B5EF4-FFF2-40B4-BE49-F238E27FC236}">
                <a16:creationId xmlns:a16="http://schemas.microsoft.com/office/drawing/2014/main" xmlns="" id="{6C1EB9CD-346D-F300-3B53-060E68B71B4E}"/>
              </a:ext>
            </a:extLst>
          </p:cNvPr>
          <p:cNvSpPr txBox="1"/>
          <p:nvPr/>
        </p:nvSpPr>
        <p:spPr>
          <a:xfrm>
            <a:off x="7289" y="1352550"/>
            <a:ext cx="3193111" cy="1754326"/>
          </a:xfrm>
          <a:prstGeom prst="rect">
            <a:avLst/>
          </a:prstGeom>
          <a:noFill/>
        </p:spPr>
        <p:txBody>
          <a:bodyPr wrap="square" rtlCol="0">
            <a:spAutoFit/>
          </a:bodyPr>
          <a:lstStyle/>
          <a:p>
            <a:r>
              <a:rPr lang="en-US" dirty="0"/>
              <a:t>This is the home page of </a:t>
            </a:r>
            <a:r>
              <a:rPr lang="en-US" dirty="0" smtClean="0"/>
              <a:t>our web application Projectify. Here we can login or look at the projects page or the contact page. The other pages however require the user to be logged in.</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4715" y="895350"/>
            <a:ext cx="5689600" cy="3200400"/>
          </a:xfrm>
          <a:prstGeom prst="rect">
            <a:avLst/>
          </a:prstGeom>
          <a:effectLst>
            <a:outerShdw blurRad="355600" sx="101000" sy="101000" algn="ctr" rotWithShape="0">
              <a:prstClr val="black">
                <a:alpha val="40000"/>
              </a:prstClr>
            </a:outerShdw>
          </a:effectLst>
        </p:spPr>
      </p:pic>
    </p:spTree>
    <p:extLst>
      <p:ext uri="{BB962C8B-B14F-4D97-AF65-F5344CB8AC3E}">
        <p14:creationId xmlns:p14="http://schemas.microsoft.com/office/powerpoint/2010/main" val="42033174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B51A96E-8F4F-5083-9386-E891ECC78607}"/>
              </a:ext>
            </a:extLst>
          </p:cNvPr>
          <p:cNvSpPr txBox="1"/>
          <p:nvPr/>
        </p:nvSpPr>
        <p:spPr>
          <a:xfrm>
            <a:off x="2362200" y="209550"/>
            <a:ext cx="4230838" cy="584775"/>
          </a:xfrm>
          <a:prstGeom prst="rect">
            <a:avLst/>
          </a:prstGeom>
          <a:noFill/>
        </p:spPr>
        <p:txBody>
          <a:bodyPr wrap="none" rtlCol="0">
            <a:spAutoFit/>
          </a:bodyPr>
          <a:lstStyle/>
          <a:p>
            <a:r>
              <a:rPr lang="en-IN" sz="3200" u="sng" dirty="0">
                <a:solidFill>
                  <a:schemeClr val="tx2">
                    <a:lumMod val="75000"/>
                  </a:schemeClr>
                </a:solidFill>
              </a:rPr>
              <a:t>Design or key </a:t>
            </a:r>
            <a:r>
              <a:rPr lang="en-IN" sz="3200" u="sng" dirty="0" smtClean="0">
                <a:solidFill>
                  <a:schemeClr val="tx2">
                    <a:lumMod val="75000"/>
                  </a:schemeClr>
                </a:solidFill>
              </a:rPr>
              <a:t>constructs</a:t>
            </a:r>
            <a:endParaRPr lang="en-IN" sz="3200" u="sng" dirty="0">
              <a:solidFill>
                <a:schemeClr val="tx2">
                  <a:lumMod val="75000"/>
                </a:schemeClr>
              </a:solidFill>
            </a:endParaRPr>
          </a:p>
        </p:txBody>
      </p:sp>
      <p:sp>
        <p:nvSpPr>
          <p:cNvPr id="5" name="TextBox 4">
            <a:extLst>
              <a:ext uri="{FF2B5EF4-FFF2-40B4-BE49-F238E27FC236}">
                <a16:creationId xmlns:a16="http://schemas.microsoft.com/office/drawing/2014/main" xmlns="" id="{CBBDB4D5-234D-2139-FBE5-B0F6CF4158BB}"/>
              </a:ext>
            </a:extLst>
          </p:cNvPr>
          <p:cNvSpPr txBox="1"/>
          <p:nvPr/>
        </p:nvSpPr>
        <p:spPr>
          <a:xfrm>
            <a:off x="189411" y="1121110"/>
            <a:ext cx="1414105" cy="369332"/>
          </a:xfrm>
          <a:prstGeom prst="rect">
            <a:avLst/>
          </a:prstGeom>
          <a:noFill/>
        </p:spPr>
        <p:txBody>
          <a:bodyPr wrap="none" rtlCol="0">
            <a:spAutoFit/>
          </a:bodyPr>
          <a:lstStyle/>
          <a:p>
            <a:r>
              <a:rPr lang="en-US" b="1" u="sng" dirty="0"/>
              <a:t>LOGIN PAGE</a:t>
            </a:r>
            <a:r>
              <a:rPr lang="en-US" dirty="0"/>
              <a: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73401" y="1200150"/>
            <a:ext cx="5689599" cy="3200400"/>
          </a:xfrm>
          <a:prstGeom prst="rect">
            <a:avLst/>
          </a:prstGeom>
          <a:effectLst>
            <a:outerShdw blurRad="419100" sx="102000" sy="102000" algn="ctr" rotWithShape="0">
              <a:prstClr val="black">
                <a:alpha val="40000"/>
              </a:prstClr>
            </a:outerShdw>
          </a:effectLst>
        </p:spPr>
      </p:pic>
      <p:sp>
        <p:nvSpPr>
          <p:cNvPr id="7" name="TextBox 6"/>
          <p:cNvSpPr txBox="1"/>
          <p:nvPr/>
        </p:nvSpPr>
        <p:spPr>
          <a:xfrm>
            <a:off x="189411" y="1581150"/>
            <a:ext cx="2667000" cy="2031325"/>
          </a:xfrm>
          <a:prstGeom prst="rect">
            <a:avLst/>
          </a:prstGeom>
          <a:noFill/>
        </p:spPr>
        <p:txBody>
          <a:bodyPr wrap="square" rtlCol="0">
            <a:spAutoFit/>
          </a:bodyPr>
          <a:lstStyle/>
          <a:p>
            <a:r>
              <a:rPr lang="en-US" dirty="0" smtClean="0"/>
              <a:t>This is the login page of </a:t>
            </a:r>
            <a:r>
              <a:rPr lang="en-US" dirty="0"/>
              <a:t>P</a:t>
            </a:r>
            <a:r>
              <a:rPr lang="en-US" dirty="0" smtClean="0"/>
              <a:t>rojectify, from here we can login to our accounts. The type of account that we are logging in through will determine the access level of the user.</a:t>
            </a:r>
            <a:endParaRPr lang="en-US" dirty="0"/>
          </a:p>
        </p:txBody>
      </p:sp>
    </p:spTree>
    <p:extLst>
      <p:ext uri="{BB962C8B-B14F-4D97-AF65-F5344CB8AC3E}">
        <p14:creationId xmlns:p14="http://schemas.microsoft.com/office/powerpoint/2010/main" val="20409057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4B3E76D-FAC5-225C-6F7F-0A4FBEA682A2}"/>
              </a:ext>
            </a:extLst>
          </p:cNvPr>
          <p:cNvSpPr txBox="1"/>
          <p:nvPr/>
        </p:nvSpPr>
        <p:spPr>
          <a:xfrm>
            <a:off x="2362200" y="209550"/>
            <a:ext cx="4230838" cy="584775"/>
          </a:xfrm>
          <a:prstGeom prst="rect">
            <a:avLst/>
          </a:prstGeom>
          <a:noFill/>
        </p:spPr>
        <p:txBody>
          <a:bodyPr wrap="none" rtlCol="0">
            <a:spAutoFit/>
          </a:bodyPr>
          <a:lstStyle/>
          <a:p>
            <a:r>
              <a:rPr lang="en-IN" sz="3200" u="sng" dirty="0">
                <a:solidFill>
                  <a:schemeClr val="tx2">
                    <a:lumMod val="75000"/>
                  </a:schemeClr>
                </a:solidFill>
              </a:rPr>
              <a:t>Design or key </a:t>
            </a:r>
            <a:r>
              <a:rPr lang="en-IN" sz="3200" u="sng" dirty="0" smtClean="0">
                <a:solidFill>
                  <a:schemeClr val="tx2">
                    <a:lumMod val="75000"/>
                  </a:schemeClr>
                </a:solidFill>
              </a:rPr>
              <a:t>constructs</a:t>
            </a:r>
            <a:endParaRPr lang="en-IN" sz="3200" u="sng" dirty="0">
              <a:solidFill>
                <a:schemeClr val="tx2">
                  <a:lumMod val="75000"/>
                </a:schemeClr>
              </a:solidFill>
            </a:endParaRPr>
          </a:p>
        </p:txBody>
      </p:sp>
      <p:sp>
        <p:nvSpPr>
          <p:cNvPr id="5" name="TextBox 4">
            <a:extLst>
              <a:ext uri="{FF2B5EF4-FFF2-40B4-BE49-F238E27FC236}">
                <a16:creationId xmlns:a16="http://schemas.microsoft.com/office/drawing/2014/main" xmlns="" id="{09D8E5FD-97BB-A45C-1FFD-825D0A773F83}"/>
              </a:ext>
            </a:extLst>
          </p:cNvPr>
          <p:cNvSpPr txBox="1"/>
          <p:nvPr/>
        </p:nvSpPr>
        <p:spPr>
          <a:xfrm>
            <a:off x="152400" y="1106724"/>
            <a:ext cx="1286314" cy="369332"/>
          </a:xfrm>
          <a:prstGeom prst="rect">
            <a:avLst/>
          </a:prstGeom>
          <a:noFill/>
        </p:spPr>
        <p:txBody>
          <a:bodyPr wrap="none" rtlCol="0">
            <a:spAutoFit/>
          </a:bodyPr>
          <a:lstStyle/>
          <a:p>
            <a:r>
              <a:rPr lang="en-US" b="1" u="sng" dirty="0" smtClean="0"/>
              <a:t>Dashboard</a:t>
            </a:r>
            <a:r>
              <a:rPr lang="en-US" b="1" u="sng" dirty="0"/>
              <a:t>:</a:t>
            </a:r>
          </a:p>
        </p:txBody>
      </p:sp>
      <p:sp>
        <p:nvSpPr>
          <p:cNvPr id="6" name="TextBox 5">
            <a:extLst>
              <a:ext uri="{FF2B5EF4-FFF2-40B4-BE49-F238E27FC236}">
                <a16:creationId xmlns:a16="http://schemas.microsoft.com/office/drawing/2014/main" xmlns="" id="{2ACE806D-3310-1FE2-0812-E974DA47ECEC}"/>
              </a:ext>
            </a:extLst>
          </p:cNvPr>
          <p:cNvSpPr txBox="1"/>
          <p:nvPr/>
        </p:nvSpPr>
        <p:spPr>
          <a:xfrm>
            <a:off x="76200" y="1616413"/>
            <a:ext cx="2438400" cy="1200329"/>
          </a:xfrm>
          <a:prstGeom prst="rect">
            <a:avLst/>
          </a:prstGeom>
          <a:noFill/>
        </p:spPr>
        <p:txBody>
          <a:bodyPr wrap="square" rtlCol="0">
            <a:spAutoFit/>
          </a:bodyPr>
          <a:lstStyle/>
          <a:p>
            <a:r>
              <a:rPr lang="en-US" dirty="0" smtClean="0"/>
              <a:t>After </a:t>
            </a:r>
            <a:r>
              <a:rPr lang="en-US" dirty="0"/>
              <a:t>login, </a:t>
            </a:r>
            <a:r>
              <a:rPr lang="en-US" dirty="0" smtClean="0"/>
              <a:t>a dashboard page will be displayed based on the account which has logged in.</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9400" y="971550"/>
            <a:ext cx="6071252" cy="3415080"/>
          </a:xfrm>
          <a:prstGeom prst="rect">
            <a:avLst/>
          </a:prstGeom>
          <a:effectLst>
            <a:outerShdw blurRad="444500" sx="102000" sy="102000" algn="ctr" rotWithShape="0">
              <a:prstClr val="black">
                <a:alpha val="40000"/>
              </a:prstClr>
            </a:outerShdw>
          </a:effectLst>
        </p:spPr>
      </p:pic>
    </p:spTree>
    <p:extLst>
      <p:ext uri="{BB962C8B-B14F-4D97-AF65-F5344CB8AC3E}">
        <p14:creationId xmlns:p14="http://schemas.microsoft.com/office/powerpoint/2010/main" val="451436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4400" y="1504950"/>
            <a:ext cx="7196896" cy="2014790"/>
          </a:xfrm>
          <a:prstGeom prst="rect">
            <a:avLst/>
          </a:prstGeom>
        </p:spPr>
      </p:pic>
    </p:spTree>
    <p:extLst>
      <p:ext uri="{BB962C8B-B14F-4D97-AF65-F5344CB8AC3E}">
        <p14:creationId xmlns:p14="http://schemas.microsoft.com/office/powerpoint/2010/main" val="36951166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0C96723-33FA-676A-3B09-1F0F251AF3E4}"/>
              </a:ext>
            </a:extLst>
          </p:cNvPr>
          <p:cNvSpPr txBox="1"/>
          <p:nvPr/>
        </p:nvSpPr>
        <p:spPr>
          <a:xfrm>
            <a:off x="1981200" y="162741"/>
            <a:ext cx="4230838" cy="584775"/>
          </a:xfrm>
          <a:prstGeom prst="rect">
            <a:avLst/>
          </a:prstGeom>
          <a:noFill/>
        </p:spPr>
        <p:txBody>
          <a:bodyPr wrap="none" rtlCol="0">
            <a:spAutoFit/>
          </a:bodyPr>
          <a:lstStyle/>
          <a:p>
            <a:r>
              <a:rPr lang="en-IN" sz="3200" u="sng" dirty="0">
                <a:solidFill>
                  <a:schemeClr val="tx2">
                    <a:lumMod val="75000"/>
                  </a:schemeClr>
                </a:solidFill>
              </a:rPr>
              <a:t>Design or key </a:t>
            </a:r>
            <a:r>
              <a:rPr lang="en-IN" sz="3200" u="sng" dirty="0" smtClean="0">
                <a:solidFill>
                  <a:schemeClr val="tx2">
                    <a:lumMod val="75000"/>
                  </a:schemeClr>
                </a:solidFill>
              </a:rPr>
              <a:t>constructs</a:t>
            </a:r>
            <a:endParaRPr lang="en-IN" sz="3200" u="sng" dirty="0">
              <a:solidFill>
                <a:schemeClr val="tx2">
                  <a:lumMod val="75000"/>
                </a:schemeClr>
              </a:solidFill>
            </a:endParaRPr>
          </a:p>
        </p:txBody>
      </p:sp>
      <p:sp>
        <p:nvSpPr>
          <p:cNvPr id="7" name="TextBox 6">
            <a:extLst>
              <a:ext uri="{FF2B5EF4-FFF2-40B4-BE49-F238E27FC236}">
                <a16:creationId xmlns:a16="http://schemas.microsoft.com/office/drawing/2014/main" xmlns="" id="{4B5AABC1-9D08-436F-3AC7-6D29D265B42A}"/>
              </a:ext>
            </a:extLst>
          </p:cNvPr>
          <p:cNvSpPr txBox="1"/>
          <p:nvPr/>
        </p:nvSpPr>
        <p:spPr>
          <a:xfrm>
            <a:off x="274953" y="1200150"/>
            <a:ext cx="1411348" cy="369332"/>
          </a:xfrm>
          <a:prstGeom prst="rect">
            <a:avLst/>
          </a:prstGeom>
          <a:noFill/>
        </p:spPr>
        <p:txBody>
          <a:bodyPr wrap="none" rtlCol="0">
            <a:spAutoFit/>
          </a:bodyPr>
          <a:lstStyle/>
          <a:p>
            <a:r>
              <a:rPr lang="en-US" b="1" u="sng" dirty="0" smtClean="0"/>
              <a:t>Details Page</a:t>
            </a:r>
            <a:r>
              <a:rPr lang="en-US" b="1" dirty="0" smtClean="0"/>
              <a:t>:</a:t>
            </a:r>
            <a:endParaRPr lang="en-US" b="1" dirty="0"/>
          </a:p>
        </p:txBody>
      </p:sp>
      <p:sp>
        <p:nvSpPr>
          <p:cNvPr id="8" name="TextBox 7">
            <a:extLst>
              <a:ext uri="{FF2B5EF4-FFF2-40B4-BE49-F238E27FC236}">
                <a16:creationId xmlns:a16="http://schemas.microsoft.com/office/drawing/2014/main" xmlns="" id="{FF5363F9-FC2F-21D0-FD70-2BB008D41C30}"/>
              </a:ext>
            </a:extLst>
          </p:cNvPr>
          <p:cNvSpPr txBox="1"/>
          <p:nvPr/>
        </p:nvSpPr>
        <p:spPr>
          <a:xfrm>
            <a:off x="186666" y="1657350"/>
            <a:ext cx="2556533" cy="1477328"/>
          </a:xfrm>
          <a:prstGeom prst="rect">
            <a:avLst/>
          </a:prstGeom>
          <a:noFill/>
        </p:spPr>
        <p:txBody>
          <a:bodyPr wrap="square" rtlCol="0">
            <a:spAutoFit/>
          </a:bodyPr>
          <a:lstStyle/>
          <a:p>
            <a:r>
              <a:rPr lang="en-US" dirty="0" smtClean="0"/>
              <a:t>Depending on the type and account the dashboard pages will either show the requested details.</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0" y="985540"/>
            <a:ext cx="5249334" cy="2952750"/>
          </a:xfrm>
          <a:prstGeom prst="rect">
            <a:avLst/>
          </a:prstGeom>
          <a:effectLst>
            <a:outerShdw blurRad="546100" sx="102000" sy="102000" algn="ctr" rotWithShape="0">
              <a:prstClr val="black">
                <a:alpha val="40000"/>
              </a:prstClr>
            </a:outerShdw>
          </a:effectLst>
        </p:spPr>
      </p:pic>
    </p:spTree>
    <p:extLst>
      <p:ext uri="{BB962C8B-B14F-4D97-AF65-F5344CB8AC3E}">
        <p14:creationId xmlns:p14="http://schemas.microsoft.com/office/powerpoint/2010/main" val="11836051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05200" y="133350"/>
            <a:ext cx="2122697" cy="569387"/>
          </a:xfrm>
          <a:prstGeom prst="rect">
            <a:avLst/>
          </a:prstGeom>
        </p:spPr>
        <p:txBody>
          <a:bodyPr wrap="none">
            <a:spAutoFit/>
          </a:bodyPr>
          <a:lstStyle/>
          <a:p>
            <a:r>
              <a:rPr lang="en-US" sz="3100" dirty="0"/>
              <a:t>Actual Code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1123950"/>
            <a:ext cx="4648200" cy="3380509"/>
          </a:xfrm>
          <a:prstGeom prst="rect">
            <a:avLst/>
          </a:prstGeom>
        </p:spPr>
      </p:pic>
      <p:sp>
        <p:nvSpPr>
          <p:cNvPr id="5" name="Rectangle 4"/>
          <p:cNvSpPr/>
          <p:nvPr/>
        </p:nvSpPr>
        <p:spPr>
          <a:xfrm>
            <a:off x="1844699" y="702737"/>
            <a:ext cx="1111202" cy="369332"/>
          </a:xfrm>
          <a:prstGeom prst="rect">
            <a:avLst/>
          </a:prstGeom>
        </p:spPr>
        <p:txBody>
          <a:bodyPr wrap="none">
            <a:spAutoFit/>
          </a:bodyPr>
          <a:lstStyle/>
          <a:p>
            <a:r>
              <a:rPr lang="en-US" dirty="0" smtClean="0"/>
              <a:t>APIs Used</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7954" y="1123950"/>
            <a:ext cx="4414315" cy="3380509"/>
          </a:xfrm>
          <a:prstGeom prst="rect">
            <a:avLst/>
          </a:prstGeom>
        </p:spPr>
      </p:pic>
      <p:sp>
        <p:nvSpPr>
          <p:cNvPr id="7" name="Rectangle 6"/>
          <p:cNvSpPr/>
          <p:nvPr/>
        </p:nvSpPr>
        <p:spPr>
          <a:xfrm>
            <a:off x="4952347" y="702737"/>
            <a:ext cx="3565528" cy="369332"/>
          </a:xfrm>
          <a:prstGeom prst="rect">
            <a:avLst/>
          </a:prstGeom>
        </p:spPr>
        <p:txBody>
          <a:bodyPr wrap="none">
            <a:spAutoFit/>
          </a:bodyPr>
          <a:lstStyle/>
          <a:p>
            <a:r>
              <a:rPr lang="en-US" dirty="0" smtClean="0"/>
              <a:t>Protected Route based on User Role</a:t>
            </a:r>
            <a:endParaRPr lang="en-US" dirty="0"/>
          </a:p>
        </p:txBody>
      </p:sp>
    </p:spTree>
    <p:extLst>
      <p:ext uri="{BB962C8B-B14F-4D97-AF65-F5344CB8AC3E}">
        <p14:creationId xmlns:p14="http://schemas.microsoft.com/office/powerpoint/2010/main" val="4154798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437887" y="666750"/>
            <a:ext cx="2213619" cy="369332"/>
          </a:xfrm>
          <a:prstGeom prst="rect">
            <a:avLst/>
          </a:prstGeom>
        </p:spPr>
        <p:txBody>
          <a:bodyPr wrap="none">
            <a:spAutoFit/>
          </a:bodyPr>
          <a:lstStyle/>
          <a:p>
            <a:r>
              <a:rPr lang="en-US" dirty="0" smtClean="0"/>
              <a:t>Login Generate Token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276350"/>
            <a:ext cx="8327394" cy="3558283"/>
          </a:xfrm>
          <a:prstGeom prst="rect">
            <a:avLst/>
          </a:prstGeom>
        </p:spPr>
      </p:pic>
    </p:spTree>
    <p:extLst>
      <p:ext uri="{BB962C8B-B14F-4D97-AF65-F5344CB8AC3E}">
        <p14:creationId xmlns:p14="http://schemas.microsoft.com/office/powerpoint/2010/main" val="3150451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72255" y="819150"/>
            <a:ext cx="1790427" cy="369332"/>
          </a:xfrm>
          <a:prstGeom prst="rect">
            <a:avLst/>
          </a:prstGeom>
        </p:spPr>
        <p:txBody>
          <a:bodyPr wrap="none">
            <a:spAutoFit/>
          </a:bodyPr>
          <a:lstStyle/>
          <a:p>
            <a:r>
              <a:rPr lang="en-US" dirty="0" smtClean="0"/>
              <a:t>Get All Employee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7" y="1428750"/>
            <a:ext cx="4325345" cy="302671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428750"/>
            <a:ext cx="4055408" cy="3026719"/>
          </a:xfrm>
          <a:prstGeom prst="rect">
            <a:avLst/>
          </a:prstGeom>
        </p:spPr>
      </p:pic>
      <p:sp>
        <p:nvSpPr>
          <p:cNvPr id="6" name="Rectangle 5"/>
          <p:cNvSpPr/>
          <p:nvPr/>
        </p:nvSpPr>
        <p:spPr>
          <a:xfrm>
            <a:off x="5973711" y="819150"/>
            <a:ext cx="1709186" cy="369332"/>
          </a:xfrm>
          <a:prstGeom prst="rect">
            <a:avLst/>
          </a:prstGeom>
        </p:spPr>
        <p:txBody>
          <a:bodyPr wrap="none">
            <a:spAutoFit/>
          </a:bodyPr>
          <a:lstStyle/>
          <a:p>
            <a:r>
              <a:rPr lang="en-US" dirty="0" smtClean="0"/>
              <a:t>Get All Manager</a:t>
            </a:r>
            <a:endParaRPr lang="en-US" dirty="0"/>
          </a:p>
        </p:txBody>
      </p:sp>
    </p:spTree>
    <p:extLst>
      <p:ext uri="{BB962C8B-B14F-4D97-AF65-F5344CB8AC3E}">
        <p14:creationId xmlns:p14="http://schemas.microsoft.com/office/powerpoint/2010/main" val="2601180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B4380EBB-D562-B854-B3D0-F8D537037175}"/>
              </a:ext>
            </a:extLst>
          </p:cNvPr>
          <p:cNvSpPr txBox="1"/>
          <p:nvPr/>
        </p:nvSpPr>
        <p:spPr>
          <a:xfrm>
            <a:off x="381000" y="590550"/>
            <a:ext cx="4572855" cy="584775"/>
          </a:xfrm>
          <a:prstGeom prst="rect">
            <a:avLst/>
          </a:prstGeom>
          <a:noFill/>
        </p:spPr>
        <p:txBody>
          <a:bodyPr wrap="none" rtlCol="0">
            <a:spAutoFit/>
          </a:bodyPr>
          <a:lstStyle/>
          <a:p>
            <a:r>
              <a:rPr lang="en-IN" sz="3200" dirty="0"/>
              <a:t>Key Outcome (Case Study)</a:t>
            </a:r>
            <a:endParaRPr lang="en-US" sz="3200" dirty="0"/>
          </a:p>
        </p:txBody>
      </p:sp>
      <p:sp>
        <p:nvSpPr>
          <p:cNvPr id="2" name="TextBox 1"/>
          <p:cNvSpPr txBox="1"/>
          <p:nvPr/>
        </p:nvSpPr>
        <p:spPr>
          <a:xfrm>
            <a:off x="381000" y="1352550"/>
            <a:ext cx="7239000" cy="1754326"/>
          </a:xfrm>
          <a:prstGeom prst="rect">
            <a:avLst/>
          </a:prstGeom>
          <a:noFill/>
        </p:spPr>
        <p:txBody>
          <a:bodyPr wrap="square" rtlCol="0">
            <a:spAutoFit/>
          </a:bodyPr>
          <a:lstStyle/>
          <a:p>
            <a:r>
              <a:rPr lang="en-US" dirty="0" smtClean="0"/>
              <a:t>This case study explores the project management side of an organization. The application developed by us can be used by the organization to stop relying on third party software for their project management needs. As the organization grows in size, its reliance on the third party software also grows. Our work is aimed to eliminate that very reliance and make the organization self sufficient.</a:t>
            </a:r>
            <a:endParaRPr lang="en-US" dirty="0"/>
          </a:p>
        </p:txBody>
      </p:sp>
    </p:spTree>
    <p:extLst>
      <p:ext uri="{BB962C8B-B14F-4D97-AF65-F5344CB8AC3E}">
        <p14:creationId xmlns:p14="http://schemas.microsoft.com/office/powerpoint/2010/main" val="18096472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DFE077C-9140-E861-F828-29D3E6B1E111}"/>
              </a:ext>
            </a:extLst>
          </p:cNvPr>
          <p:cNvSpPr txBox="1"/>
          <p:nvPr/>
        </p:nvSpPr>
        <p:spPr>
          <a:xfrm>
            <a:off x="685800" y="438150"/>
            <a:ext cx="4757264" cy="584775"/>
          </a:xfrm>
          <a:prstGeom prst="rect">
            <a:avLst/>
          </a:prstGeom>
          <a:noFill/>
        </p:spPr>
        <p:txBody>
          <a:bodyPr wrap="none" rtlCol="0">
            <a:spAutoFit/>
          </a:bodyPr>
          <a:lstStyle/>
          <a:p>
            <a:r>
              <a:rPr lang="en-US" sz="3200" u="sng" dirty="0"/>
              <a:t>Conclusion &amp; Future Scope</a:t>
            </a:r>
            <a:r>
              <a:rPr lang="en-US" sz="3200" dirty="0"/>
              <a:t> </a:t>
            </a:r>
            <a:endParaRPr lang="en-US" sz="3200" u="sng" dirty="0"/>
          </a:p>
        </p:txBody>
      </p:sp>
      <p:sp>
        <p:nvSpPr>
          <p:cNvPr id="3" name="TextBox 2">
            <a:extLst>
              <a:ext uri="{FF2B5EF4-FFF2-40B4-BE49-F238E27FC236}">
                <a16:creationId xmlns:a16="http://schemas.microsoft.com/office/drawing/2014/main" xmlns="" id="{7310EAA3-0424-2E3E-337D-FFAB6D11316E}"/>
              </a:ext>
            </a:extLst>
          </p:cNvPr>
          <p:cNvSpPr txBox="1"/>
          <p:nvPr/>
        </p:nvSpPr>
        <p:spPr>
          <a:xfrm>
            <a:off x="685800" y="1200150"/>
            <a:ext cx="7086600" cy="3139321"/>
          </a:xfrm>
          <a:prstGeom prst="rect">
            <a:avLst/>
          </a:prstGeom>
          <a:noFill/>
        </p:spPr>
        <p:txBody>
          <a:bodyPr wrap="square" rtlCol="0">
            <a:spAutoFit/>
          </a:bodyPr>
          <a:lstStyle/>
          <a:p>
            <a:pPr marL="342900" lvl="0" indent="-342900">
              <a:buFont typeface="Wingdings" panose="05000000000000000000" pitchFamily="2" charset="2"/>
              <a:buChar char="Ø"/>
            </a:pPr>
            <a:r>
              <a:rPr lang="en-IN" sz="1800" dirty="0"/>
              <a:t>By implementing </a:t>
            </a:r>
            <a:r>
              <a:rPr lang="en-IN" dirty="0" err="1" smtClean="0"/>
              <a:t>Projectify</a:t>
            </a:r>
            <a:r>
              <a:rPr lang="en-IN" dirty="0" smtClean="0"/>
              <a:t> web app an organisation can automate their process of tracking projects</a:t>
            </a:r>
            <a:r>
              <a:rPr lang="en-IN" sz="1800" dirty="0" smtClean="0"/>
              <a:t>.</a:t>
            </a:r>
          </a:p>
          <a:p>
            <a:pPr marL="342900" lvl="0" indent="-342900">
              <a:buFont typeface="Wingdings" panose="05000000000000000000" pitchFamily="2" charset="2"/>
              <a:buChar char="Ø"/>
            </a:pPr>
            <a:r>
              <a:rPr lang="en-IN" dirty="0" smtClean="0"/>
              <a:t>Managers can create and keep track of their projects easily.</a:t>
            </a:r>
            <a:endParaRPr lang="en-IN" sz="1800" dirty="0" smtClean="0"/>
          </a:p>
          <a:p>
            <a:pPr marL="342900" lvl="0" indent="-342900">
              <a:buFont typeface="Wingdings" panose="05000000000000000000" pitchFamily="2" charset="2"/>
              <a:buChar char="Ø"/>
            </a:pPr>
            <a:r>
              <a:rPr lang="en-IN" dirty="0" smtClean="0"/>
              <a:t>Our role-based authentication adds an additional layer of security by blocking access to certain pages based on the level of authority. </a:t>
            </a:r>
            <a:endParaRPr lang="en-IN" dirty="0"/>
          </a:p>
          <a:p>
            <a:pPr marL="342900" lvl="0" indent="-342900">
              <a:buFont typeface="Wingdings" panose="05000000000000000000" pitchFamily="2" charset="2"/>
              <a:buChar char="Ø"/>
            </a:pPr>
            <a:r>
              <a:rPr lang="en-IN" dirty="0" err="1" smtClean="0"/>
              <a:t>Projectify</a:t>
            </a:r>
            <a:r>
              <a:rPr lang="en-IN" dirty="0" smtClean="0"/>
              <a:t> has a user friendly responsive UI with both light and dark modes.</a:t>
            </a:r>
          </a:p>
          <a:p>
            <a:pPr marL="342900" lvl="0" indent="-342900">
              <a:buFont typeface="Wingdings" panose="05000000000000000000" pitchFamily="2" charset="2"/>
              <a:buChar char="Ø"/>
            </a:pPr>
            <a:r>
              <a:rPr lang="en-IN" dirty="0" smtClean="0"/>
              <a:t>More functionalities like skill base project mapping, assigning tasks, and tracking the progress of each employee will be added in the near future.</a:t>
            </a:r>
            <a:endParaRPr lang="en-IN" sz="1800" dirty="0">
              <a:latin typeface="Bahnschrift Condensed" pitchFamily="34" charset="0"/>
            </a:endParaRPr>
          </a:p>
          <a:p>
            <a:endParaRPr lang="en-US" dirty="0"/>
          </a:p>
        </p:txBody>
      </p:sp>
    </p:spTree>
    <p:extLst>
      <p:ext uri="{BB962C8B-B14F-4D97-AF65-F5344CB8AC3E}">
        <p14:creationId xmlns:p14="http://schemas.microsoft.com/office/powerpoint/2010/main" val="37886932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A2D7D"/>
        </a:solidFill>
        <a:effectLst/>
      </p:bgPr>
    </p:bg>
    <p:spTree>
      <p:nvGrpSpPr>
        <p:cNvPr id="1" name=""/>
        <p:cNvGrpSpPr/>
        <p:nvPr/>
      </p:nvGrpSpPr>
      <p:grpSpPr>
        <a:xfrm>
          <a:off x="0" y="0"/>
          <a:ext cx="0" cy="0"/>
          <a:chOff x="0" y="0"/>
          <a:chExt cx="0" cy="0"/>
        </a:xfrm>
      </p:grpSpPr>
      <p:sp>
        <p:nvSpPr>
          <p:cNvPr id="10" name="Title 1"/>
          <p:cNvSpPr txBox="1">
            <a:spLocks/>
          </p:cNvSpPr>
          <p:nvPr/>
        </p:nvSpPr>
        <p:spPr>
          <a:xfrm>
            <a:off x="3048000" y="2952750"/>
            <a:ext cx="2678088" cy="7276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bg1"/>
                </a:solidFill>
                <a:latin typeface="Calibri" panose="020F0502020204030204" pitchFamily="34" charset="0"/>
              </a:rPr>
              <a:t>THANK YOU</a:t>
            </a:r>
          </a:p>
        </p:txBody>
      </p:sp>
      <p:pic>
        <p:nvPicPr>
          <p:cNvPr id="5" name="Picture 4" descr="A close up of a sign&#10;&#10;Description generated with very high confidence">
            <a:extLst>
              <a:ext uri="{FF2B5EF4-FFF2-40B4-BE49-F238E27FC236}">
                <a16:creationId xmlns:a16="http://schemas.microsoft.com/office/drawing/2014/main" xmlns="" id="{30B7B232-8FD6-4258-9749-D754D6929736}"/>
              </a:ext>
            </a:extLst>
          </p:cNvPr>
          <p:cNvPicPr>
            <a:picLocks noChangeAspect="1"/>
          </p:cNvPicPr>
          <p:nvPr/>
        </p:nvPicPr>
        <p:blipFill>
          <a:blip r:embed="rId3"/>
          <a:stretch>
            <a:fillRect/>
          </a:stretch>
        </p:blipFill>
        <p:spPr>
          <a:xfrm>
            <a:off x="2667000" y="821686"/>
            <a:ext cx="3135288" cy="1799493"/>
          </a:xfrm>
          <a:prstGeom prst="rect">
            <a:avLst/>
          </a:prstGeom>
        </p:spPr>
      </p:pic>
    </p:spTree>
    <p:extLst>
      <p:ext uri="{BB962C8B-B14F-4D97-AF65-F5344CB8AC3E}">
        <p14:creationId xmlns:p14="http://schemas.microsoft.com/office/powerpoint/2010/main" val="181070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49A1C07-F734-522F-13ED-3913A29B3C84}"/>
              </a:ext>
            </a:extLst>
          </p:cNvPr>
          <p:cNvSpPr txBox="1"/>
          <p:nvPr/>
        </p:nvSpPr>
        <p:spPr>
          <a:xfrm>
            <a:off x="2184752" y="514350"/>
            <a:ext cx="3851952" cy="461665"/>
          </a:xfrm>
          <a:prstGeom prst="rect">
            <a:avLst/>
          </a:prstGeom>
          <a:noFill/>
        </p:spPr>
        <p:txBody>
          <a:bodyPr wrap="none" rtlCol="0">
            <a:spAutoFit/>
          </a:bodyPr>
          <a:lstStyle/>
          <a:p>
            <a:r>
              <a:rPr lang="en-US" sz="2400" b="1" dirty="0"/>
              <a:t>Group Name – </a:t>
            </a:r>
            <a:r>
              <a:rPr lang="en-US" sz="2400" b="1" dirty="0" smtClean="0"/>
              <a:t>Tech Warriors</a:t>
            </a:r>
            <a:endParaRPr lang="en-US" sz="2400" b="1" dirty="0"/>
          </a:p>
        </p:txBody>
      </p:sp>
      <p:sp>
        <p:nvSpPr>
          <p:cNvPr id="3" name="TextBox 2">
            <a:extLst>
              <a:ext uri="{FF2B5EF4-FFF2-40B4-BE49-F238E27FC236}">
                <a16:creationId xmlns:a16="http://schemas.microsoft.com/office/drawing/2014/main" xmlns="" id="{80D533B7-7382-F264-ED07-7FDB6897A303}"/>
              </a:ext>
            </a:extLst>
          </p:cNvPr>
          <p:cNvSpPr txBox="1"/>
          <p:nvPr/>
        </p:nvSpPr>
        <p:spPr>
          <a:xfrm>
            <a:off x="1219199" y="1493836"/>
            <a:ext cx="2597378" cy="2585323"/>
          </a:xfrm>
          <a:prstGeom prst="rect">
            <a:avLst/>
          </a:prstGeom>
          <a:noFill/>
        </p:spPr>
        <p:txBody>
          <a:bodyPr wrap="none" rtlCol="0">
            <a:spAutoFit/>
          </a:bodyPr>
          <a:lstStyle/>
          <a:p>
            <a:r>
              <a:rPr lang="en-US" dirty="0"/>
              <a:t>Group Members Name</a:t>
            </a:r>
            <a:r>
              <a:rPr lang="en-US" dirty="0" smtClean="0"/>
              <a:t>:</a:t>
            </a:r>
          </a:p>
          <a:p>
            <a:endParaRPr lang="en-US" dirty="0" smtClean="0"/>
          </a:p>
          <a:p>
            <a:pPr marL="342900" indent="-342900">
              <a:buFont typeface="+mj-lt"/>
              <a:buAutoNum type="arabicPeriod"/>
            </a:pPr>
            <a:r>
              <a:rPr lang="en-US" dirty="0" err="1">
                <a:latin typeface="Times New Roman" panose="02020603050405020304" pitchFamily="18" charset="0"/>
                <a:cs typeface="Times New Roman" panose="02020603050405020304" pitchFamily="18" charset="0"/>
              </a:rPr>
              <a:t>Sanjukta</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Das</a:t>
            </a:r>
          </a:p>
          <a:p>
            <a:pPr marL="342900" indent="-342900">
              <a:buFont typeface="+mj-lt"/>
              <a:buAutoNum type="arabicPeriod"/>
            </a:pPr>
            <a:r>
              <a:rPr lang="en-US" dirty="0" err="1" smtClean="0">
                <a:latin typeface="Times New Roman" panose="02020603050405020304" pitchFamily="18" charset="0"/>
                <a:cs typeface="Times New Roman" panose="02020603050405020304" pitchFamily="18" charset="0"/>
              </a:rPr>
              <a:t>Debraj</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Karmakar</a:t>
            </a: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err="1" smtClean="0">
                <a:latin typeface="Times New Roman" panose="02020603050405020304" pitchFamily="18" charset="0"/>
                <a:cs typeface="Times New Roman" panose="02020603050405020304" pitchFamily="18" charset="0"/>
              </a:rPr>
              <a:t>Nayanika</a:t>
            </a:r>
            <a:r>
              <a:rPr lang="en-US" dirty="0" smtClean="0">
                <a:latin typeface="Times New Roman" panose="02020603050405020304" pitchFamily="18" charset="0"/>
                <a:cs typeface="Times New Roman" panose="02020603050405020304" pitchFamily="18" charset="0"/>
              </a:rPr>
              <a:t> Nandi</a:t>
            </a: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smtClean="0">
                <a:latin typeface="Times New Roman" panose="02020603050405020304" pitchFamily="18" charset="0"/>
                <a:cs typeface="Times New Roman" panose="02020603050405020304" pitchFamily="18" charset="0"/>
              </a:rPr>
              <a:t>Hemant Tiwari</a:t>
            </a: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err="1" smtClean="0">
                <a:latin typeface="Times New Roman" panose="02020603050405020304" pitchFamily="18" charset="0"/>
                <a:cs typeface="Times New Roman" panose="02020603050405020304" pitchFamily="18" charset="0"/>
              </a:rPr>
              <a:t>Purunendu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Purnesh</a:t>
            </a:r>
            <a:endParaRPr lang="en-US"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smtClean="0">
                <a:latin typeface="Times New Roman" panose="02020603050405020304" pitchFamily="18" charset="0"/>
                <a:cs typeface="Times New Roman" panose="02020603050405020304" pitchFamily="18" charset="0"/>
              </a:rPr>
              <a:t>MD </a:t>
            </a:r>
            <a:r>
              <a:rPr lang="en-US" dirty="0" err="1" smtClean="0">
                <a:latin typeface="Times New Roman" panose="02020603050405020304" pitchFamily="18" charset="0"/>
                <a:cs typeface="Times New Roman" panose="02020603050405020304" pitchFamily="18" charset="0"/>
              </a:rPr>
              <a:t>Ahtesham</a:t>
            </a:r>
            <a:r>
              <a:rPr lang="en-US" dirty="0" smtClean="0">
                <a:latin typeface="Times New Roman" panose="02020603050405020304" pitchFamily="18" charset="0"/>
                <a:cs typeface="Times New Roman" panose="02020603050405020304" pitchFamily="18" charset="0"/>
              </a:rPr>
              <a:t> Ahmad</a:t>
            </a:r>
          </a:p>
          <a:p>
            <a:pPr marL="342900" indent="-342900">
              <a:buFont typeface="+mj-lt"/>
              <a:buAutoNum type="arabicPeriod"/>
            </a:pPr>
            <a:r>
              <a:rPr lang="en-US" dirty="0" err="1" smtClean="0">
                <a:latin typeface="Times New Roman" panose="02020603050405020304" pitchFamily="18" charset="0"/>
                <a:cs typeface="Times New Roman" panose="02020603050405020304" pitchFamily="18" charset="0"/>
              </a:rPr>
              <a:t>Diptanu</a:t>
            </a:r>
            <a:r>
              <a:rPr lang="en-US" dirty="0" smtClean="0">
                <a:latin typeface="Times New Roman" panose="02020603050405020304" pitchFamily="18" charset="0"/>
                <a:cs typeface="Times New Roman" panose="02020603050405020304" pitchFamily="18" charset="0"/>
              </a:rPr>
              <a:t> Ghosh</a:t>
            </a:r>
          </a:p>
        </p:txBody>
      </p:sp>
      <p:sp>
        <p:nvSpPr>
          <p:cNvPr id="6" name="TextBox 5">
            <a:extLst>
              <a:ext uri="{FF2B5EF4-FFF2-40B4-BE49-F238E27FC236}">
                <a16:creationId xmlns:a16="http://schemas.microsoft.com/office/drawing/2014/main" xmlns="" id="{55144E90-9D90-759C-2CD1-9E32027F429E}"/>
              </a:ext>
            </a:extLst>
          </p:cNvPr>
          <p:cNvSpPr txBox="1"/>
          <p:nvPr/>
        </p:nvSpPr>
        <p:spPr>
          <a:xfrm>
            <a:off x="4724400" y="4324350"/>
            <a:ext cx="3698898" cy="646331"/>
          </a:xfrm>
          <a:prstGeom prst="rect">
            <a:avLst/>
          </a:prstGeom>
          <a:noFill/>
        </p:spPr>
        <p:txBody>
          <a:bodyPr wrap="none" rtlCol="0">
            <a:spAutoFit/>
          </a:bodyPr>
          <a:lstStyle/>
          <a:p>
            <a:r>
              <a:rPr lang="en-US" dirty="0"/>
              <a:t>- Guided </a:t>
            </a:r>
            <a:r>
              <a:rPr lang="en-US" dirty="0" smtClean="0"/>
              <a:t>by </a:t>
            </a:r>
            <a:r>
              <a:rPr lang="en-US" dirty="0"/>
              <a:t>Natarajan Ramachandran</a:t>
            </a:r>
            <a:endParaRPr lang="en-IN" dirty="0"/>
          </a:p>
          <a:p>
            <a:endParaRPr lang="en-US" dirty="0"/>
          </a:p>
        </p:txBody>
      </p:sp>
    </p:spTree>
    <p:extLst>
      <p:ext uri="{BB962C8B-B14F-4D97-AF65-F5344CB8AC3E}">
        <p14:creationId xmlns:p14="http://schemas.microsoft.com/office/powerpoint/2010/main" val="9337514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AC3311F-8D77-FB33-C96D-A47731FBE66B}"/>
              </a:ext>
            </a:extLst>
          </p:cNvPr>
          <p:cNvSpPr txBox="1"/>
          <p:nvPr/>
        </p:nvSpPr>
        <p:spPr>
          <a:xfrm>
            <a:off x="1046189" y="666750"/>
            <a:ext cx="2209800" cy="461665"/>
          </a:xfrm>
          <a:prstGeom prst="rect">
            <a:avLst/>
          </a:prstGeom>
          <a:noFill/>
        </p:spPr>
        <p:txBody>
          <a:bodyPr wrap="square" rtlCol="0">
            <a:spAutoFit/>
          </a:bodyPr>
          <a:lstStyle/>
          <a:p>
            <a:r>
              <a:rPr lang="en-IN" sz="2400" b="1" u="sng" dirty="0">
                <a:solidFill>
                  <a:srgbClr val="002060"/>
                </a:solidFill>
              </a:rPr>
              <a:t>CONTENTS</a:t>
            </a:r>
            <a:endParaRPr lang="en-US" sz="2400" dirty="0"/>
          </a:p>
        </p:txBody>
      </p:sp>
      <p:sp>
        <p:nvSpPr>
          <p:cNvPr id="4" name="TextBox 3">
            <a:extLst>
              <a:ext uri="{FF2B5EF4-FFF2-40B4-BE49-F238E27FC236}">
                <a16:creationId xmlns:a16="http://schemas.microsoft.com/office/drawing/2014/main" xmlns="" id="{96758D82-2D23-CE7D-2E8E-A715052BA34F}"/>
              </a:ext>
            </a:extLst>
          </p:cNvPr>
          <p:cNvSpPr txBox="1"/>
          <p:nvPr/>
        </p:nvSpPr>
        <p:spPr>
          <a:xfrm>
            <a:off x="1143000" y="1128415"/>
            <a:ext cx="5121467" cy="3416320"/>
          </a:xfrm>
          <a:prstGeom prst="rect">
            <a:avLst/>
          </a:prstGeom>
          <a:noFill/>
        </p:spPr>
        <p:txBody>
          <a:bodyPr wrap="none" rtlCol="0">
            <a:spAutoFit/>
          </a:bodyPr>
          <a:lstStyle/>
          <a:p>
            <a:pPr marL="285750" indent="-285750">
              <a:buFont typeface="Arial" panose="020B0604020202020204" pitchFamily="34" charset="0"/>
              <a:buChar char="•"/>
            </a:pPr>
            <a:r>
              <a:rPr lang="en-US" sz="2400" dirty="0"/>
              <a:t>Introduction</a:t>
            </a:r>
          </a:p>
          <a:p>
            <a:pPr marL="285750" indent="-285750">
              <a:buFont typeface="Arial" panose="020B0604020202020204" pitchFamily="34" charset="0"/>
              <a:buChar char="•"/>
            </a:pPr>
            <a:r>
              <a:rPr lang="en-US" sz="2400" dirty="0" smtClean="0"/>
              <a:t>Definition </a:t>
            </a:r>
            <a:r>
              <a:rPr lang="en-US" sz="2400" dirty="0"/>
              <a:t>of the problem addressed</a:t>
            </a:r>
          </a:p>
          <a:p>
            <a:pPr marL="285750" indent="-285750">
              <a:buFont typeface="Arial" panose="020B0604020202020204" pitchFamily="34" charset="0"/>
              <a:buChar char="•"/>
            </a:pPr>
            <a:r>
              <a:rPr lang="en-US" sz="2400" dirty="0" smtClean="0"/>
              <a:t>Tech Stack requirement</a:t>
            </a:r>
          </a:p>
          <a:p>
            <a:pPr marL="285750" indent="-285750">
              <a:buFont typeface="Arial" panose="020B0604020202020204" pitchFamily="34" charset="0"/>
              <a:buChar char="•"/>
            </a:pPr>
            <a:r>
              <a:rPr lang="en-US" sz="2400" dirty="0" smtClean="0"/>
              <a:t>Work Flow Diagram</a:t>
            </a:r>
          </a:p>
          <a:p>
            <a:pPr marL="285750" indent="-285750">
              <a:buFont typeface="Arial" panose="020B0604020202020204" pitchFamily="34" charset="0"/>
              <a:buChar char="•"/>
            </a:pPr>
            <a:r>
              <a:rPr lang="en-US" sz="2400" dirty="0" smtClean="0"/>
              <a:t>Data Flow Diagram</a:t>
            </a:r>
          </a:p>
          <a:p>
            <a:pPr marL="285750" indent="-285750">
              <a:buFont typeface="Arial" panose="020B0604020202020204" pitchFamily="34" charset="0"/>
              <a:buChar char="•"/>
            </a:pPr>
            <a:r>
              <a:rPr lang="en-US" sz="2400" dirty="0" smtClean="0"/>
              <a:t>Design or Key Constructs</a:t>
            </a:r>
          </a:p>
          <a:p>
            <a:pPr marL="285750" indent="-285750">
              <a:buFont typeface="Arial" panose="020B0604020202020204" pitchFamily="34" charset="0"/>
              <a:buChar char="•"/>
            </a:pPr>
            <a:r>
              <a:rPr lang="en-US" sz="2400" dirty="0" smtClean="0"/>
              <a:t>Actual Code</a:t>
            </a:r>
          </a:p>
          <a:p>
            <a:pPr marL="285750" indent="-285750">
              <a:buFont typeface="Arial" panose="020B0604020202020204" pitchFamily="34" charset="0"/>
              <a:buChar char="•"/>
            </a:pPr>
            <a:r>
              <a:rPr lang="en-US" sz="2400" dirty="0"/>
              <a:t>Key outcome(Case Study</a:t>
            </a:r>
            <a:r>
              <a:rPr lang="en-US" sz="2400" dirty="0" smtClean="0"/>
              <a:t>)</a:t>
            </a:r>
            <a:endParaRPr lang="en-US" sz="2400" dirty="0"/>
          </a:p>
          <a:p>
            <a:pPr marL="285750" indent="-285750">
              <a:buFont typeface="Arial" panose="020B0604020202020204" pitchFamily="34" charset="0"/>
              <a:buChar char="•"/>
            </a:pPr>
            <a:r>
              <a:rPr lang="en-US" sz="2400" dirty="0" smtClean="0"/>
              <a:t>Conclusion &amp; Future Scope</a:t>
            </a:r>
            <a:endParaRPr lang="en-US" sz="2400" dirty="0"/>
          </a:p>
        </p:txBody>
      </p:sp>
    </p:spTree>
    <p:extLst>
      <p:ext uri="{BB962C8B-B14F-4D97-AF65-F5344CB8AC3E}">
        <p14:creationId xmlns:p14="http://schemas.microsoft.com/office/powerpoint/2010/main" val="10777454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649FC88-5F30-3472-4EE8-15D8C90B9071}"/>
              </a:ext>
            </a:extLst>
          </p:cNvPr>
          <p:cNvSpPr txBox="1"/>
          <p:nvPr/>
        </p:nvSpPr>
        <p:spPr>
          <a:xfrm>
            <a:off x="609598" y="574600"/>
            <a:ext cx="7924803" cy="461665"/>
          </a:xfrm>
          <a:prstGeom prst="rect">
            <a:avLst/>
          </a:prstGeom>
          <a:noFill/>
        </p:spPr>
        <p:txBody>
          <a:bodyPr wrap="square" rtlCol="0">
            <a:spAutoFit/>
          </a:bodyPr>
          <a:lstStyle/>
          <a:p>
            <a:r>
              <a:rPr lang="en-US" sz="2400" b="1" u="sng" dirty="0"/>
              <a:t>Topic </a:t>
            </a:r>
            <a:r>
              <a:rPr lang="en-US" sz="2400" b="1" u="sng" dirty="0" smtClean="0"/>
              <a:t>Name</a:t>
            </a:r>
            <a:r>
              <a:rPr lang="en-US" sz="2400" b="1" u="sng" dirty="0"/>
              <a:t>: Application for Internal Project Open Positions</a:t>
            </a:r>
          </a:p>
        </p:txBody>
      </p:sp>
      <p:sp>
        <p:nvSpPr>
          <p:cNvPr id="5" name="TextBox 4">
            <a:extLst>
              <a:ext uri="{FF2B5EF4-FFF2-40B4-BE49-F238E27FC236}">
                <a16:creationId xmlns:a16="http://schemas.microsoft.com/office/drawing/2014/main" xmlns="" id="{B1085169-E603-BE18-9184-013F29EC8E7A}"/>
              </a:ext>
            </a:extLst>
          </p:cNvPr>
          <p:cNvSpPr txBox="1"/>
          <p:nvPr/>
        </p:nvSpPr>
        <p:spPr>
          <a:xfrm>
            <a:off x="3695697" y="1352550"/>
            <a:ext cx="1752601" cy="369332"/>
          </a:xfrm>
          <a:prstGeom prst="rect">
            <a:avLst/>
          </a:prstGeom>
          <a:noFill/>
        </p:spPr>
        <p:txBody>
          <a:bodyPr wrap="square" rtlCol="0">
            <a:spAutoFit/>
          </a:bodyPr>
          <a:lstStyle/>
          <a:p>
            <a:r>
              <a:rPr lang="en-US" b="1" u="sng" dirty="0"/>
              <a:t>INTRODUCTION</a:t>
            </a:r>
          </a:p>
        </p:txBody>
      </p:sp>
      <p:sp>
        <p:nvSpPr>
          <p:cNvPr id="6" name="TextBox 5">
            <a:extLst>
              <a:ext uri="{FF2B5EF4-FFF2-40B4-BE49-F238E27FC236}">
                <a16:creationId xmlns:a16="http://schemas.microsoft.com/office/drawing/2014/main" xmlns="" id="{71A72DF7-30FA-1754-E3C2-16960D64F872}"/>
              </a:ext>
            </a:extLst>
          </p:cNvPr>
          <p:cNvSpPr txBox="1"/>
          <p:nvPr/>
        </p:nvSpPr>
        <p:spPr>
          <a:xfrm>
            <a:off x="397870" y="1721882"/>
            <a:ext cx="8348254" cy="2862322"/>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The proposed idea for this presentation is to explore the potential of an internal project management system. </a:t>
            </a:r>
          </a:p>
          <a:p>
            <a:endParaRPr lang="en-US" dirty="0"/>
          </a:p>
          <a:p>
            <a:pPr marL="285750" indent="-285750">
              <a:buFont typeface="Wingdings" panose="05000000000000000000" pitchFamily="2" charset="2"/>
              <a:buChar char="Ø"/>
            </a:pPr>
            <a:r>
              <a:rPr lang="en-US" dirty="0"/>
              <a:t>We will examine how such a system can be designed to improve organization and communication, while weighing the tradeoffs associated with relying on manual processes over automated ones.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Additionally, we will discuss the ethical considerations of deploying manual processes versus automated ones, and consider the potential for a hybrid approach that takes advantage of both.</a:t>
            </a:r>
          </a:p>
        </p:txBody>
      </p:sp>
    </p:spTree>
    <p:extLst>
      <p:ext uri="{BB962C8B-B14F-4D97-AF65-F5344CB8AC3E}">
        <p14:creationId xmlns:p14="http://schemas.microsoft.com/office/powerpoint/2010/main" val="11997222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10B0405-28FF-6B17-822B-E5A5ECDBF1BE}"/>
              </a:ext>
            </a:extLst>
          </p:cNvPr>
          <p:cNvSpPr txBox="1"/>
          <p:nvPr/>
        </p:nvSpPr>
        <p:spPr>
          <a:xfrm>
            <a:off x="1600200" y="438150"/>
            <a:ext cx="5138966" cy="461665"/>
          </a:xfrm>
          <a:prstGeom prst="rect">
            <a:avLst/>
          </a:prstGeom>
          <a:noFill/>
        </p:spPr>
        <p:txBody>
          <a:bodyPr wrap="square" rtlCol="0">
            <a:spAutoFit/>
          </a:bodyPr>
          <a:lstStyle/>
          <a:p>
            <a:pPr lvl="1" algn="ctr"/>
            <a:r>
              <a:rPr lang="en-IN" sz="2400" b="1" u="sng" dirty="0"/>
              <a:t>P</a:t>
            </a:r>
            <a:r>
              <a:rPr lang="en-IN" sz="2400" b="1" u="sng" dirty="0" smtClean="0"/>
              <a:t>roblem</a:t>
            </a:r>
            <a:r>
              <a:rPr lang="en-IN" sz="2400" u="sng" dirty="0" smtClean="0"/>
              <a:t> </a:t>
            </a:r>
            <a:r>
              <a:rPr lang="en-IN" sz="2400" b="1" u="sng" dirty="0"/>
              <a:t>addressed</a:t>
            </a:r>
          </a:p>
        </p:txBody>
      </p:sp>
      <p:sp>
        <p:nvSpPr>
          <p:cNvPr id="3" name="TextBox 2">
            <a:extLst>
              <a:ext uri="{FF2B5EF4-FFF2-40B4-BE49-F238E27FC236}">
                <a16:creationId xmlns:a16="http://schemas.microsoft.com/office/drawing/2014/main" xmlns="" id="{111E21A6-38B7-E569-E5DD-7A06162EAB75}"/>
              </a:ext>
            </a:extLst>
          </p:cNvPr>
          <p:cNvSpPr txBox="1"/>
          <p:nvPr/>
        </p:nvSpPr>
        <p:spPr>
          <a:xfrm>
            <a:off x="457200" y="1417588"/>
            <a:ext cx="7772400" cy="1754326"/>
          </a:xfrm>
          <a:prstGeom prst="rect">
            <a:avLst/>
          </a:prstGeom>
          <a:noFill/>
        </p:spPr>
        <p:txBody>
          <a:bodyPr wrap="square" rtlCol="0">
            <a:spAutoFit/>
          </a:bodyPr>
          <a:lstStyle/>
          <a:p>
            <a:pPr marL="285750" indent="-285750">
              <a:buFont typeface="Wingdings" panose="05000000000000000000" pitchFamily="2" charset="2"/>
              <a:buChar char="Ø"/>
            </a:pPr>
            <a:r>
              <a:rPr lang="en-US" dirty="0"/>
              <a:t>Build an internal project management system so that organizations no longer need to depend on third party software and are able to manage their own projects by themselves.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Platform designed needs to facilitate the part of creating, maintaining and assigning projects smoothly and efficiently.</a:t>
            </a:r>
          </a:p>
        </p:txBody>
      </p:sp>
    </p:spTree>
    <p:extLst>
      <p:ext uri="{BB962C8B-B14F-4D97-AF65-F5344CB8AC3E}">
        <p14:creationId xmlns:p14="http://schemas.microsoft.com/office/powerpoint/2010/main" val="38260890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2A04888-FE80-F421-0CC1-81A7B489C2CC}"/>
              </a:ext>
            </a:extLst>
          </p:cNvPr>
          <p:cNvSpPr txBox="1"/>
          <p:nvPr/>
        </p:nvSpPr>
        <p:spPr>
          <a:xfrm>
            <a:off x="3699221" y="129466"/>
            <a:ext cx="1506374" cy="461665"/>
          </a:xfrm>
          <a:prstGeom prst="rect">
            <a:avLst/>
          </a:prstGeom>
          <a:noFill/>
        </p:spPr>
        <p:txBody>
          <a:bodyPr wrap="none" rtlCol="0">
            <a:spAutoFit/>
          </a:bodyPr>
          <a:lstStyle/>
          <a:p>
            <a:r>
              <a:rPr lang="en-US" sz="2400" b="1" u="sng" dirty="0" smtClean="0"/>
              <a:t>Tech Stack</a:t>
            </a:r>
            <a:endParaRPr lang="en-US" sz="2400" b="1" u="sng" dirty="0"/>
          </a:p>
        </p:txBody>
      </p:sp>
      <p:sp>
        <p:nvSpPr>
          <p:cNvPr id="11" name="Rounded Rectangle 10"/>
          <p:cNvSpPr/>
          <p:nvPr/>
        </p:nvSpPr>
        <p:spPr>
          <a:xfrm>
            <a:off x="381000" y="971550"/>
            <a:ext cx="3276600" cy="33528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Rounded Rectangle 23"/>
          <p:cNvSpPr/>
          <p:nvPr/>
        </p:nvSpPr>
        <p:spPr>
          <a:xfrm>
            <a:off x="3998999" y="971550"/>
            <a:ext cx="914400" cy="3048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5" name="Rounded Rectangle 24"/>
          <p:cNvSpPr/>
          <p:nvPr/>
        </p:nvSpPr>
        <p:spPr>
          <a:xfrm>
            <a:off x="5254798" y="971550"/>
            <a:ext cx="3508202" cy="33528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Double Bracket 16"/>
          <p:cNvSpPr/>
          <p:nvPr/>
        </p:nvSpPr>
        <p:spPr>
          <a:xfrm rot="5400000">
            <a:off x="2655041" y="-1706682"/>
            <a:ext cx="3787536" cy="8686800"/>
          </a:xfrm>
          <a:prstGeom prst="bracketPair">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5444" y="2123497"/>
            <a:ext cx="915057" cy="795909"/>
          </a:xfrm>
          <a:prstGeom prst="rect">
            <a:avLst/>
          </a:prstGeom>
        </p:spPr>
      </p:pic>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168" y="1281986"/>
            <a:ext cx="689399" cy="645167"/>
          </a:xfrm>
          <a:prstGeom prst="rect">
            <a:avLst/>
          </a:prstGeom>
        </p:spPr>
      </p:pic>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59191" y="1100854"/>
            <a:ext cx="674251" cy="770772"/>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5411" y="2176951"/>
            <a:ext cx="666686" cy="644189"/>
          </a:xfrm>
          <a:prstGeom prst="rect">
            <a:avLst/>
          </a:prstGeom>
        </p:spPr>
      </p:pic>
      <p:pic>
        <p:nvPicPr>
          <p:cNvPr id="23" name="Picture 22"/>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15366" y="3062991"/>
            <a:ext cx="612074" cy="612074"/>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0384" y="3835969"/>
            <a:ext cx="2097832" cy="315802"/>
          </a:xfrm>
          <a:prstGeom prst="rect">
            <a:avLst/>
          </a:prstGeom>
        </p:spPr>
      </p:pic>
      <p:pic>
        <p:nvPicPr>
          <p:cNvPr id="34" name="Picture 33"/>
          <p:cNvPicPr>
            <a:picLocks noChangeAspect="1"/>
          </p:cNvPicPr>
          <p:nvPr/>
        </p:nvPicPr>
        <p:blipFill rotWithShape="1">
          <a:blip r:embed="rId8" cstate="print">
            <a:extLst>
              <a:ext uri="{28A0092B-C50C-407E-A947-70E740481C1C}">
                <a14:useLocalDpi xmlns:a14="http://schemas.microsoft.com/office/drawing/2010/main" val="0"/>
              </a:ext>
            </a:extLst>
          </a:blip>
          <a:srcRect l="24563" t="7974" r="24159" b="24991"/>
          <a:stretch/>
        </p:blipFill>
        <p:spPr>
          <a:xfrm>
            <a:off x="2486710" y="3019221"/>
            <a:ext cx="929687" cy="638061"/>
          </a:xfrm>
          <a:prstGeom prst="rect">
            <a:avLst/>
          </a:prstGeom>
        </p:spPr>
      </p:pic>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0112" y="2268291"/>
            <a:ext cx="652156" cy="652156"/>
          </a:xfrm>
          <a:prstGeom prst="rect">
            <a:avLst/>
          </a:prstGeom>
        </p:spPr>
      </p:pic>
      <p:pic>
        <p:nvPicPr>
          <p:cNvPr id="36" name="Picture 35">
            <a:extLst>
              <a:ext uri="{FF2B5EF4-FFF2-40B4-BE49-F238E27FC236}">
                <a16:creationId xmlns:a16="http://schemas.microsoft.com/office/drawing/2014/main" xmlns="" id="{F2E83EB5-25E3-EB66-F397-1FDBF1FB4285}"/>
              </a:ext>
            </a:extLst>
          </p:cNvPr>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35314" t="13929" r="34713" b="17823"/>
          <a:stretch/>
        </p:blipFill>
        <p:spPr>
          <a:xfrm>
            <a:off x="4192467" y="2003383"/>
            <a:ext cx="527463" cy="747352"/>
          </a:xfrm>
          <a:prstGeom prst="rect">
            <a:avLst/>
          </a:prstGeom>
        </p:spPr>
      </p:pic>
      <p:pic>
        <p:nvPicPr>
          <p:cNvPr id="37" name="Picture 36">
            <a:extLst>
              <a:ext uri="{FF2B5EF4-FFF2-40B4-BE49-F238E27FC236}">
                <a16:creationId xmlns:a16="http://schemas.microsoft.com/office/drawing/2014/main" xmlns="" id="{4B3C6402-9F6F-74B2-78FC-EF36E778170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188596" y="1336967"/>
            <a:ext cx="535204" cy="535204"/>
          </a:xfrm>
          <a:prstGeom prst="rect">
            <a:avLst/>
          </a:prstGeom>
        </p:spPr>
      </p:pic>
      <p:pic>
        <p:nvPicPr>
          <p:cNvPr id="38" name="Picture 37"/>
          <p:cNvPicPr>
            <a:picLocks noChangeAspect="1"/>
          </p:cNvPicPr>
          <p:nvPr/>
        </p:nvPicPr>
        <p:blipFill rotWithShape="1">
          <a:blip r:embed="rId12" cstate="print">
            <a:extLst>
              <a:ext uri="{28A0092B-C50C-407E-A947-70E740481C1C}">
                <a14:useLocalDpi xmlns:a14="http://schemas.microsoft.com/office/drawing/2010/main" val="0"/>
              </a:ext>
            </a:extLst>
          </a:blip>
          <a:srcRect t="13060" b="17048"/>
          <a:stretch/>
        </p:blipFill>
        <p:spPr>
          <a:xfrm>
            <a:off x="2565509" y="1218157"/>
            <a:ext cx="873022" cy="610162"/>
          </a:xfrm>
          <a:prstGeom prst="rect">
            <a:avLst/>
          </a:prstGeom>
        </p:spPr>
      </p:pic>
      <p:pic>
        <p:nvPicPr>
          <p:cNvPr id="39" name="Picture 38">
            <a:extLst>
              <a:ext uri="{FF2B5EF4-FFF2-40B4-BE49-F238E27FC236}">
                <a16:creationId xmlns:a16="http://schemas.microsoft.com/office/drawing/2014/main" xmlns="" id="{46CC748F-FE27-1CD5-EAE3-A6ABFB489B9A}"/>
              </a:ext>
            </a:extLst>
          </p:cNvPr>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28569" y="3090434"/>
            <a:ext cx="655258" cy="655258"/>
          </a:xfrm>
          <a:prstGeom prst="rect">
            <a:avLst/>
          </a:prstGeom>
        </p:spPr>
      </p:pic>
      <p:pic>
        <p:nvPicPr>
          <p:cNvPr id="40" name="Picture 39"/>
          <p:cNvPicPr>
            <a:picLocks noChangeAspect="1"/>
          </p:cNvPicPr>
          <p:nvPr/>
        </p:nvPicPr>
        <p:blipFill>
          <a:blip r:embed="rId1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435872" y="1240807"/>
            <a:ext cx="1329787" cy="778528"/>
          </a:xfrm>
          <a:prstGeom prst="rect">
            <a:avLst/>
          </a:prstGeom>
        </p:spPr>
      </p:pic>
      <p:pic>
        <p:nvPicPr>
          <p:cNvPr id="41" name="Picture 40">
            <a:extLst>
              <a:ext uri="{FF2B5EF4-FFF2-40B4-BE49-F238E27FC236}">
                <a16:creationId xmlns:a16="http://schemas.microsoft.com/office/drawing/2014/main" xmlns="" id="{5636D920-BA7B-6812-0FE1-633CEB3A129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45748" y="3354130"/>
            <a:ext cx="776924" cy="783124"/>
          </a:xfrm>
          <a:prstGeom prst="rect">
            <a:avLst/>
          </a:prstGeom>
        </p:spPr>
      </p:pic>
      <p:pic>
        <p:nvPicPr>
          <p:cNvPr id="43" name="Picture 42"/>
          <p:cNvPicPr>
            <a:picLocks noChangeAspect="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90315" y="3321443"/>
            <a:ext cx="1116469" cy="937986"/>
          </a:xfrm>
          <a:prstGeom prst="rect">
            <a:avLst/>
          </a:prstGeom>
        </p:spPr>
      </p:pic>
      <p:pic>
        <p:nvPicPr>
          <p:cNvPr id="45" name="Picture 44"/>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97775" y="1153414"/>
            <a:ext cx="2194434" cy="748622"/>
          </a:xfrm>
          <a:prstGeom prst="rect">
            <a:avLst/>
          </a:prstGeom>
        </p:spPr>
      </p:pic>
      <p:pic>
        <p:nvPicPr>
          <p:cNvPr id="46" name="Picture 45"/>
          <p:cNvPicPr>
            <a:picLocks noChangeAspect="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34039" y="2898529"/>
            <a:ext cx="584454" cy="815159"/>
          </a:xfrm>
          <a:prstGeom prst="rect">
            <a:avLst/>
          </a:prstGeom>
        </p:spPr>
      </p:pic>
      <p:pic>
        <p:nvPicPr>
          <p:cNvPr id="47" name="Picture 46"/>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07663" y="2054436"/>
            <a:ext cx="853093" cy="766704"/>
          </a:xfrm>
          <a:prstGeom prst="rect">
            <a:avLst/>
          </a:prstGeom>
        </p:spPr>
      </p:pic>
      <p:pic>
        <p:nvPicPr>
          <p:cNvPr id="48" name="Picture 47"/>
          <p:cNvPicPr>
            <a:picLocks noChangeAspect="1"/>
          </p:cNvPicPr>
          <p:nvPr/>
        </p:nvPicPr>
        <p:blipFill>
          <a:blip r:embed="rId20"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435872" y="2294919"/>
            <a:ext cx="1639785" cy="480698"/>
          </a:xfrm>
          <a:prstGeom prst="rect">
            <a:avLst/>
          </a:prstGeom>
        </p:spPr>
      </p:pic>
      <p:pic>
        <p:nvPicPr>
          <p:cNvPr id="50" name="Picture 49"/>
          <p:cNvPicPr>
            <a:picLocks noChangeAspect="1"/>
          </p:cNvPicPr>
          <p:nvPr/>
        </p:nvPicPr>
        <p:blipFill rotWithShape="1">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t="25368" b="25924"/>
          <a:stretch/>
        </p:blipFill>
        <p:spPr>
          <a:xfrm>
            <a:off x="1295400" y="4607873"/>
            <a:ext cx="1605511" cy="464233"/>
          </a:xfrm>
          <a:prstGeom prst="rect">
            <a:avLst/>
          </a:prstGeom>
        </p:spPr>
      </p:pic>
      <p:pic>
        <p:nvPicPr>
          <p:cNvPr id="51" name="Picture 50"/>
          <p:cNvPicPr>
            <a:picLocks noChangeAspect="1"/>
          </p:cNvPicPr>
          <p:nvPr/>
        </p:nvPicPr>
        <p:blipFill rotWithShape="1">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t="10224" b="12314"/>
          <a:stretch/>
        </p:blipFill>
        <p:spPr>
          <a:xfrm>
            <a:off x="6050561" y="4609168"/>
            <a:ext cx="2159497" cy="458867"/>
          </a:xfrm>
          <a:prstGeom prst="rect">
            <a:avLst/>
          </a:prstGeom>
        </p:spPr>
      </p:pic>
      <p:sp>
        <p:nvSpPr>
          <p:cNvPr id="3" name="TextBox 2"/>
          <p:cNvSpPr txBox="1"/>
          <p:nvPr/>
        </p:nvSpPr>
        <p:spPr>
          <a:xfrm flipH="1">
            <a:off x="2257427" y="872886"/>
            <a:ext cx="1154206" cy="400110"/>
          </a:xfrm>
          <a:prstGeom prst="rect">
            <a:avLst/>
          </a:prstGeom>
          <a:solidFill>
            <a:schemeClr val="bg1"/>
          </a:solidFill>
        </p:spPr>
        <p:txBody>
          <a:bodyPr wrap="square" rtlCol="0">
            <a:spAutoFit/>
          </a:bodyPr>
          <a:lstStyle/>
          <a:p>
            <a:r>
              <a:rPr lang="en-US" sz="2000" b="1" dirty="0" smtClean="0">
                <a:solidFill>
                  <a:schemeClr val="tx2"/>
                </a:solidFill>
              </a:rPr>
              <a:t>Frontend</a:t>
            </a:r>
            <a:endParaRPr lang="en-US" sz="2000" b="1" dirty="0">
              <a:solidFill>
                <a:schemeClr val="tx2"/>
              </a:solidFill>
            </a:endParaRPr>
          </a:p>
        </p:txBody>
      </p:sp>
      <p:sp>
        <p:nvSpPr>
          <p:cNvPr id="42" name="TextBox 41"/>
          <p:cNvSpPr txBox="1"/>
          <p:nvPr/>
        </p:nvSpPr>
        <p:spPr>
          <a:xfrm flipH="1">
            <a:off x="5489721" y="938040"/>
            <a:ext cx="1154206" cy="400110"/>
          </a:xfrm>
          <a:prstGeom prst="rect">
            <a:avLst/>
          </a:prstGeom>
          <a:solidFill>
            <a:schemeClr val="bg1"/>
          </a:solidFill>
        </p:spPr>
        <p:txBody>
          <a:bodyPr wrap="square" rtlCol="0">
            <a:spAutoFit/>
          </a:bodyPr>
          <a:lstStyle/>
          <a:p>
            <a:r>
              <a:rPr lang="en-US" sz="2000" b="1" dirty="0" smtClean="0">
                <a:solidFill>
                  <a:schemeClr val="tx2"/>
                </a:solidFill>
              </a:rPr>
              <a:t>Backend</a:t>
            </a:r>
            <a:endParaRPr lang="en-US" sz="2000" b="1" dirty="0">
              <a:solidFill>
                <a:schemeClr val="tx2"/>
              </a:solidFill>
            </a:endParaRPr>
          </a:p>
        </p:txBody>
      </p:sp>
      <p:sp>
        <p:nvSpPr>
          <p:cNvPr id="44" name="TextBox 43"/>
          <p:cNvSpPr txBox="1"/>
          <p:nvPr/>
        </p:nvSpPr>
        <p:spPr>
          <a:xfrm flipH="1">
            <a:off x="4069025" y="894706"/>
            <a:ext cx="766766" cy="400110"/>
          </a:xfrm>
          <a:prstGeom prst="rect">
            <a:avLst/>
          </a:prstGeom>
          <a:solidFill>
            <a:schemeClr val="bg1"/>
          </a:solidFill>
        </p:spPr>
        <p:txBody>
          <a:bodyPr wrap="square" rtlCol="0">
            <a:spAutoFit/>
          </a:bodyPr>
          <a:lstStyle/>
          <a:p>
            <a:r>
              <a:rPr lang="en-US" sz="2000" b="1" dirty="0" smtClean="0">
                <a:solidFill>
                  <a:schemeClr val="tx2"/>
                </a:solidFill>
              </a:rPr>
              <a:t>Tools</a:t>
            </a:r>
            <a:endParaRPr lang="en-US" sz="2000" b="1" dirty="0">
              <a:solidFill>
                <a:schemeClr val="tx2"/>
              </a:solidFill>
            </a:endParaRPr>
          </a:p>
        </p:txBody>
      </p:sp>
      <p:sp>
        <p:nvSpPr>
          <p:cNvPr id="49" name="TextBox 48"/>
          <p:cNvSpPr txBox="1"/>
          <p:nvPr/>
        </p:nvSpPr>
        <p:spPr>
          <a:xfrm flipH="1">
            <a:off x="3937152" y="4290723"/>
            <a:ext cx="1038094" cy="400110"/>
          </a:xfrm>
          <a:prstGeom prst="rect">
            <a:avLst/>
          </a:prstGeom>
          <a:solidFill>
            <a:schemeClr val="bg1"/>
          </a:solidFill>
        </p:spPr>
        <p:txBody>
          <a:bodyPr wrap="square" rtlCol="0">
            <a:spAutoFit/>
          </a:bodyPr>
          <a:lstStyle/>
          <a:p>
            <a:r>
              <a:rPr lang="en-US" sz="2000" b="1" dirty="0" smtClean="0">
                <a:solidFill>
                  <a:schemeClr val="tx2"/>
                </a:solidFill>
              </a:rPr>
              <a:t>Hosting</a:t>
            </a:r>
            <a:endParaRPr lang="en-US" sz="2000" b="1" dirty="0">
              <a:solidFill>
                <a:schemeClr val="tx2"/>
              </a:solidFill>
            </a:endParaRPr>
          </a:p>
        </p:txBody>
      </p:sp>
    </p:spTree>
    <p:extLst>
      <p:ext uri="{BB962C8B-B14F-4D97-AF65-F5344CB8AC3E}">
        <p14:creationId xmlns:p14="http://schemas.microsoft.com/office/powerpoint/2010/main" val="10116180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18;p18"/>
          <p:cNvSpPr txBox="1">
            <a:spLocks/>
          </p:cNvSpPr>
          <p:nvPr/>
        </p:nvSpPr>
        <p:spPr>
          <a:xfrm>
            <a:off x="3429000" y="285750"/>
            <a:ext cx="1642533" cy="573658"/>
          </a:xfrm>
          <a:prstGeom prst="rect">
            <a:avLst/>
          </a:prstGeom>
        </p:spPr>
        <p:txBody>
          <a:bodyPr spcFirstLastPara="1" vert="horz" wrap="square" lIns="91425" tIns="91425" rIns="91425" bIns="91425" rtlCol="0"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400" b="1" dirty="0" smtClean="0"/>
              <a:t>Work flow</a:t>
            </a:r>
            <a:endParaRPr lang="en-US" sz="24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56343"/>
          <a:stretch/>
        </p:blipFill>
        <p:spPr>
          <a:xfrm>
            <a:off x="674437" y="1338786"/>
            <a:ext cx="7425863" cy="3556796"/>
          </a:xfrm>
          <a:prstGeom prst="rect">
            <a:avLst/>
          </a:prstGeom>
        </p:spPr>
      </p:pic>
    </p:spTree>
    <p:extLst>
      <p:ext uri="{BB962C8B-B14F-4D97-AF65-F5344CB8AC3E}">
        <p14:creationId xmlns:p14="http://schemas.microsoft.com/office/powerpoint/2010/main" val="42381707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2967" b="-578"/>
          <a:stretch/>
        </p:blipFill>
        <p:spPr>
          <a:xfrm>
            <a:off x="609600" y="209550"/>
            <a:ext cx="7330619" cy="4633435"/>
          </a:xfrm>
          <a:prstGeom prst="rect">
            <a:avLst/>
          </a:prstGeom>
        </p:spPr>
      </p:pic>
    </p:spTree>
    <p:extLst>
      <p:ext uri="{BB962C8B-B14F-4D97-AF65-F5344CB8AC3E}">
        <p14:creationId xmlns:p14="http://schemas.microsoft.com/office/powerpoint/2010/main" val="38532516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NSEIT Theme Palette">
      <a:dk1>
        <a:sysClr val="windowText" lastClr="000000"/>
      </a:dk1>
      <a:lt1>
        <a:sysClr val="window" lastClr="FFFFFF"/>
      </a:lt1>
      <a:dk2>
        <a:srgbClr val="1F497D"/>
      </a:dk2>
      <a:lt2>
        <a:srgbClr val="EEECE1"/>
      </a:lt2>
      <a:accent1>
        <a:srgbClr val="392D7D"/>
      </a:accent1>
      <a:accent2>
        <a:srgbClr val="0465B2"/>
      </a:accent2>
      <a:accent3>
        <a:srgbClr val="57C3C3"/>
      </a:accent3>
      <a:accent4>
        <a:srgbClr val="CAD2D5"/>
      </a:accent4>
      <a:accent5>
        <a:srgbClr val="F8A51B"/>
      </a:accent5>
      <a:accent6>
        <a:srgbClr val="ED403C"/>
      </a:accent6>
      <a:hlink>
        <a:srgbClr val="0465B2"/>
      </a:hlink>
      <a:folHlink>
        <a:srgbClr val="392D7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abd1d934-f606-41fe-8735-4fee9e8e96f9" xsi:nil="true"/>
    <lcf76f155ced4ddcb4097134ff3c332f xmlns="bb69f511-0923-4abe-9fc3-e2190e64c651">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56D5C611575434FAFD8ED36E9B002BB" ma:contentTypeVersion="9" ma:contentTypeDescription="Create a new document." ma:contentTypeScope="" ma:versionID="57eaf19fb374dab6907d111bd946d722">
  <xsd:schema xmlns:xsd="http://www.w3.org/2001/XMLSchema" xmlns:xs="http://www.w3.org/2001/XMLSchema" xmlns:p="http://schemas.microsoft.com/office/2006/metadata/properties" xmlns:ns2="bb69f511-0923-4abe-9fc3-e2190e64c651" xmlns:ns3="abd1d934-f606-41fe-8735-4fee9e8e96f9" targetNamespace="http://schemas.microsoft.com/office/2006/metadata/properties" ma:root="true" ma:fieldsID="f8a5eeae1cfb84692810de0b1409d39f" ns2:_="" ns3:_="">
    <xsd:import namespace="bb69f511-0923-4abe-9fc3-e2190e64c651"/>
    <xsd:import namespace="abd1d934-f606-41fe-8735-4fee9e8e96f9"/>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69f511-0923-4abe-9fc3-e2190e64c6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cf054016-9362-4e9a-b371-328760f01d89"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bd1d934-f606-41fe-8735-4fee9e8e96f9"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ee4672f0-5897-4808-98c3-7c329ca64074}" ma:internalName="TaxCatchAll" ma:showField="CatchAllData" ma:web="abd1d934-f606-41fe-8735-4fee9e8e96f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D4235D-5512-4CC0-BCBE-E2A092325434}">
  <ds:schemaRefs>
    <ds:schemaRef ds:uri="http://www.w3.org/XML/1998/namespace"/>
    <ds:schemaRef ds:uri="http://purl.org/dc/dcmitype/"/>
    <ds:schemaRef ds:uri="http://schemas.microsoft.com/office/2006/metadata/properties"/>
    <ds:schemaRef ds:uri="http://purl.org/dc/elements/1.1/"/>
    <ds:schemaRef ds:uri="http://schemas.microsoft.com/office/2006/documentManagement/types"/>
    <ds:schemaRef ds:uri="http://purl.org/dc/terms/"/>
    <ds:schemaRef ds:uri="7fa20b07-b0aa-4d81-b0bb-b9e7c7f773eb"/>
    <ds:schemaRef ds:uri="http://schemas.microsoft.com/office/infopath/2007/PartnerControls"/>
    <ds:schemaRef ds:uri="http://schemas.openxmlformats.org/package/2006/metadata/core-properties"/>
    <ds:schemaRef ds:uri="abd1d934-f606-41fe-8735-4fee9e8e96f9"/>
    <ds:schemaRef ds:uri="bb69f511-0923-4abe-9fc3-e2190e64c651"/>
  </ds:schemaRefs>
</ds:datastoreItem>
</file>

<file path=customXml/itemProps2.xml><?xml version="1.0" encoding="utf-8"?>
<ds:datastoreItem xmlns:ds="http://schemas.openxmlformats.org/officeDocument/2006/customXml" ds:itemID="{CE662937-DD24-4D5B-8888-0BF45C5818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69f511-0923-4abe-9fc3-e2190e64c651"/>
    <ds:schemaRef ds:uri="abd1d934-f606-41fe-8735-4fee9e8e96f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18ABC77-02BF-4E25-BE02-FB8216A85C4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20248</TotalTime>
  <Words>672</Words>
  <Application>Microsoft Office PowerPoint</Application>
  <PresentationFormat>On-screen Show (16:9)</PresentationFormat>
  <Paragraphs>83</Paragraphs>
  <Slides>26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맑은 고딕</vt:lpstr>
      <vt:lpstr>Arial</vt:lpstr>
      <vt:lpstr>Bahnschrift Condensed</vt: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Spring Boot Architecture</vt:lpstr>
      <vt:lpstr>PowerPoint Presentation</vt:lpstr>
      <vt:lpstr>PowerPoint Presentation</vt:lpstr>
      <vt:lpstr>PowerPoint Presentation</vt:lpstr>
      <vt:lpstr>Encrypt Password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ANKUR</dc:creator>
  <cp:lastModifiedBy>Admin</cp:lastModifiedBy>
  <cp:revision>465</cp:revision>
  <dcterms:created xsi:type="dcterms:W3CDTF">2021-06-30T14:11:27Z</dcterms:created>
  <dcterms:modified xsi:type="dcterms:W3CDTF">2023-01-18T09:33:58Z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0x010100056D5C611575434FAFD8ED36E9B002BB</vt:lpwstr>
  </property>
</Properties>
</file>